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11330"/>
      </p:ext>
    </p:extLst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746751"/>
      </p:ext>
    </p:extLst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589837"/>
      </p:ext>
    </p:extLst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887975"/>
      </p:ext>
    </p:extLst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327455"/>
      </p:ext>
    </p:extLst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307068"/>
      </p:ext>
    </p:extLst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275331"/>
      </p:ext>
    </p:extLst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538496"/>
      </p:ext>
    </p:extLst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057470"/>
      </p:ext>
    </p:extLst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274791"/>
      </p:ext>
    </p:extLst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152367"/>
      </p:ext>
    </p:extLst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BFE8-0E0E-4452-806B-7F4558751580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2BD6-F2D9-4551-9574-16BEDDF92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znanium.com/" TargetMode="External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bs_support@infra-m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5645798"/>
            <a:ext cx="12241147" cy="131485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19754" y="1468474"/>
            <a:ext cx="6822831" cy="2354370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2547" y="1976100"/>
            <a:ext cx="9846906" cy="2735011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УЧЕБНОЙ</a:t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НАУЧНОЙ ЛИТЕРАТУРЕ</a:t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РЕЖИМЕ </a:t>
            </a:r>
            <a:r>
              <a:rPr lang="en-US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 ПОЛЬЗОВАТЕЛЯ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98" y="381875"/>
            <a:ext cx="3757004" cy="740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05273" y="5867428"/>
            <a:ext cx="3318588" cy="585602"/>
          </a:xfrm>
        </p:spPr>
        <p:txBody>
          <a:bodyPr>
            <a:normAutofit/>
          </a:bodyPr>
          <a:lstStyle/>
          <a:p>
            <a:pPr algn="r">
              <a:lnSpc>
                <a:spcPct val="4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Доступ возможен,</a:t>
            </a:r>
          </a:p>
          <a:p>
            <a:pPr algn="r">
              <a:lnSpc>
                <a:spcPct val="4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если Вы: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3495872" y="5794311"/>
            <a:ext cx="4033934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tabLst>
                <a:tab pos="144000" algn="l"/>
              </a:tabLs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Имеете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любое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электронное устройство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котором установлен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любой из современных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браузеров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свежей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версии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доступ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Интерне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7912358" y="5761535"/>
            <a:ext cx="4033934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tabLst>
                <a:tab pos="144000" algn="l"/>
              </a:tabLst>
              <a:defRPr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Получили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данные для авторизации на сайте 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www.znanium.com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сотрудника библиотеки Вашего учебного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заведения</a:t>
            </a:r>
            <a:b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№ абонента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, логин и пароль)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6534888"/>
              </p:ext>
            </p:extLst>
          </p:nvPr>
        </p:nvGraphicFramePr>
        <p:xfrm>
          <a:off x="3286112" y="5858097"/>
          <a:ext cx="209760" cy="209760"/>
        </p:xfrm>
        <a:graphic>
          <a:graphicData uri="http://schemas.openxmlformats.org/presentationml/2006/ole">
            <p:oleObj spid="_x0000_s1318" name="CorelDRAW" r:id="rId6" imgW="119880" imgH="11988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6799590"/>
              </p:ext>
            </p:extLst>
          </p:nvPr>
        </p:nvGraphicFramePr>
        <p:xfrm>
          <a:off x="2787421" y="1528514"/>
          <a:ext cx="276192" cy="276192"/>
        </p:xfrm>
        <a:graphic>
          <a:graphicData uri="http://schemas.openxmlformats.org/presentationml/2006/ole">
            <p:oleObj spid="_x0000_s1319" name="CorelDRAW" r:id="rId7" imgW="119880" imgH="119880" progId="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3574042"/>
              </p:ext>
            </p:extLst>
          </p:nvPr>
        </p:nvGraphicFramePr>
        <p:xfrm>
          <a:off x="7669255" y="5812973"/>
          <a:ext cx="209760" cy="209760"/>
        </p:xfrm>
        <a:graphic>
          <a:graphicData uri="http://schemas.openxmlformats.org/presentationml/2006/ole">
            <p:oleObj spid="_x0000_s1320" name="CorelDRAW" r:id="rId8" imgW="119880" imgH="11988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0432624"/>
              </p:ext>
            </p:extLst>
          </p:nvPr>
        </p:nvGraphicFramePr>
        <p:xfrm>
          <a:off x="9154928" y="3422875"/>
          <a:ext cx="282936" cy="282936"/>
        </p:xfrm>
        <a:graphic>
          <a:graphicData uri="http://schemas.openxmlformats.org/presentationml/2006/ole">
            <p:oleObj spid="_x0000_s1321" name="CorelDRAW" r:id="rId9" imgW="119880" imgH="1198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7339688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/>
      <p:bldP spid="5" grpId="0" build="p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" y="-46229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/>
          </a:blip>
          <a:srcRect t="6667" r="26688" b="29268"/>
          <a:stretch/>
        </p:blipFill>
        <p:spPr bwMode="auto">
          <a:xfrm>
            <a:off x="336633" y="2454087"/>
            <a:ext cx="6420662" cy="3810728"/>
          </a:xfrm>
          <a:prstGeom prst="rect">
            <a:avLst/>
          </a:prstGeom>
          <a:noFill/>
          <a:ln w="19050">
            <a:noFill/>
            <a:miter lim="800000"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881788" y="18124"/>
            <a:ext cx="6627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ВХОДА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938251" y="916370"/>
            <a:ext cx="4991238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Войдите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сайт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ww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nanium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om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Нажмите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кнопку 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Введите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Абонента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Введите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логин *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(*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регистр имеет значение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Введите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пароль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* (*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регистр имеет значение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19030" y="2960754"/>
            <a:ext cx="5763395" cy="3304061"/>
            <a:chOff x="6019030" y="2960754"/>
            <a:chExt cx="5763395" cy="330406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61370" y="3209773"/>
              <a:ext cx="30849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Очень важно!</a:t>
              </a:r>
              <a:endParaRPr lang="ru-RU" sz="36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9167" y="3956491"/>
              <a:ext cx="431060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После Вашей первой </a:t>
              </a:r>
              <a:r>
                <a:rPr lang="ru-RU" dirty="0" smtClean="0"/>
                <a:t>авторизации</a:t>
              </a:r>
              <a:br>
                <a:rPr lang="ru-RU" dirty="0" smtClean="0"/>
              </a:br>
              <a:r>
                <a:rPr lang="ru-RU" dirty="0" smtClean="0"/>
                <a:t>нажмите кнопку «Мой </a:t>
              </a:r>
              <a:r>
                <a:rPr lang="ru-RU" dirty="0"/>
                <a:t>профиль»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Введите </a:t>
              </a:r>
              <a:r>
                <a:rPr lang="ru-RU" dirty="0" smtClean="0"/>
                <a:t>Ваши Ф.И.О.</a:t>
              </a: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Обязательно </a:t>
              </a:r>
              <a:r>
                <a:rPr lang="ru-RU" dirty="0" smtClean="0"/>
                <a:t>введите адрес </a:t>
              </a:r>
              <a:r>
                <a:rPr lang="ru-RU" dirty="0" err="1"/>
                <a:t>эл.почты</a:t>
              </a:r>
              <a:r>
                <a:rPr lang="ru-RU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Всё это нужно сделать </a:t>
              </a:r>
              <a:r>
                <a:rPr lang="ru-RU" dirty="0" smtClean="0"/>
                <a:t>только </a:t>
              </a:r>
              <a:r>
                <a:rPr lang="ru-RU" dirty="0"/>
                <a:t>один раз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Здесь Вы </a:t>
              </a:r>
              <a:r>
                <a:rPr lang="ru-RU" dirty="0" smtClean="0"/>
                <a:t>можете изменить пароль</a:t>
              </a:r>
              <a:br>
                <a:rPr lang="ru-RU" dirty="0" smtClean="0"/>
              </a:br>
              <a:r>
                <a:rPr lang="ru-RU" dirty="0" smtClean="0"/>
                <a:t>на </a:t>
              </a:r>
              <a:r>
                <a:rPr lang="ru-RU" dirty="0"/>
                <a:t>удобный Вам!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6019030" y="2960754"/>
              <a:ext cx="5763395" cy="3304061"/>
              <a:chOff x="6019030" y="2960754"/>
              <a:chExt cx="5763395" cy="3304061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239768" y="2960754"/>
                <a:ext cx="4542657" cy="3304061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Стрелка вправо 2"/>
              <p:cNvSpPr/>
              <p:nvPr/>
            </p:nvSpPr>
            <p:spPr>
              <a:xfrm flipH="1">
                <a:off x="6019030" y="4568451"/>
                <a:ext cx="1220738" cy="8866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84122998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1788" y="18124"/>
            <a:ext cx="6627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ПО ЭБС</a:t>
            </a:r>
            <a:endParaRPr lang="ru-RU" sz="4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290" y="1312986"/>
            <a:ext cx="6813118" cy="471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858174" y="1585608"/>
            <a:ext cx="5035498" cy="1079692"/>
            <a:chOff x="858174" y="1585608"/>
            <a:chExt cx="5035498" cy="10796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58174" y="1734890"/>
              <a:ext cx="3493268" cy="7100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2494" y="1803526"/>
              <a:ext cx="263007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Поиск по каталогу</a:t>
              </a:r>
              <a:br>
                <a:rPr lang="ru-RU" dirty="0" smtClean="0"/>
              </a:br>
              <a:r>
                <a:rPr lang="ru-RU" sz="1400" dirty="0"/>
                <a:t>(всевозможные типы фильтров)</a:t>
              </a:r>
            </a:p>
            <a:p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V="1">
              <a:off x="4351442" y="1585608"/>
              <a:ext cx="1542230" cy="49636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6" idx="3"/>
            </p:cNvCxnSpPr>
            <p:nvPr/>
          </p:nvCxnSpPr>
          <p:spPr>
            <a:xfrm>
              <a:off x="4351442" y="2089920"/>
              <a:ext cx="1247309" cy="35503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852843" y="1717147"/>
            <a:ext cx="9252449" cy="2147542"/>
            <a:chOff x="852843" y="1775762"/>
            <a:chExt cx="9252449" cy="214754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52843" y="2981171"/>
              <a:ext cx="3493268" cy="7100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7163" y="3061530"/>
              <a:ext cx="243662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Полнотекстовый поиск</a:t>
              </a:r>
              <a:br>
                <a:rPr lang="ru-RU" dirty="0" smtClean="0"/>
              </a:br>
              <a:r>
                <a:rPr lang="ru-RU" sz="1400" dirty="0"/>
                <a:t>(единая строка поиска)</a:t>
              </a:r>
            </a:p>
            <a:p>
              <a:endParaRPr lang="ru-RU" dirty="0"/>
            </a:p>
          </p:txBody>
        </p:sp>
        <p:cxnSp>
          <p:nvCxnSpPr>
            <p:cNvPr id="21" name="Прямая со стрелкой 20"/>
            <p:cNvCxnSpPr>
              <a:stCxn id="17" idx="3"/>
            </p:cNvCxnSpPr>
            <p:nvPr/>
          </p:nvCxnSpPr>
          <p:spPr>
            <a:xfrm flipV="1">
              <a:off x="4346111" y="1775762"/>
              <a:ext cx="5759181" cy="156043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868476" y="1968818"/>
            <a:ext cx="9518170" cy="3060012"/>
            <a:chOff x="868476" y="1968818"/>
            <a:chExt cx="9518170" cy="30600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68476" y="4094187"/>
              <a:ext cx="3493268" cy="7100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23947" y="4167056"/>
              <a:ext cx="219322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Расширенный поиск</a:t>
              </a:r>
              <a:br>
                <a:rPr lang="ru-RU" dirty="0" smtClean="0"/>
              </a:br>
              <a:r>
                <a:rPr lang="ru-RU" sz="1400" dirty="0"/>
                <a:t>(по метаданным)</a:t>
              </a:r>
            </a:p>
            <a:p>
              <a:endParaRPr lang="ru-RU" dirty="0"/>
            </a:p>
          </p:txBody>
        </p:sp>
        <p:cxnSp>
          <p:nvCxnSpPr>
            <p:cNvPr id="27" name="Прямая со стрелкой 26"/>
            <p:cNvCxnSpPr>
              <a:stCxn id="24" idx="3"/>
            </p:cNvCxnSpPr>
            <p:nvPr/>
          </p:nvCxnSpPr>
          <p:spPr>
            <a:xfrm flipV="1">
              <a:off x="4361744" y="1968818"/>
              <a:ext cx="6024902" cy="248039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880176" y="1968819"/>
            <a:ext cx="10116063" cy="4368736"/>
            <a:chOff x="880176" y="1968819"/>
            <a:chExt cx="10116063" cy="436873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80176" y="5218929"/>
              <a:ext cx="3493268" cy="91692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8847" y="5260337"/>
              <a:ext cx="328134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Научный поиск</a:t>
              </a:r>
              <a:br>
                <a:rPr lang="ru-RU" dirty="0" smtClean="0"/>
              </a:br>
              <a:r>
                <a:rPr lang="ru-RU" sz="1400" dirty="0" smtClean="0"/>
                <a:t>(</a:t>
              </a:r>
              <a:r>
                <a:rPr lang="ru-RU" sz="1400" dirty="0"/>
                <a:t>систематизация, </a:t>
              </a:r>
              <a:r>
                <a:rPr lang="ru-RU" sz="1400" dirty="0" smtClean="0"/>
                <a:t>классификация, поиск</a:t>
              </a:r>
              <a:br>
                <a:rPr lang="ru-RU" sz="1400" dirty="0" smtClean="0"/>
              </a:br>
              <a:r>
                <a:rPr lang="ru-RU" sz="1400" dirty="0" smtClean="0"/>
                <a:t>по </a:t>
              </a:r>
              <a:r>
                <a:rPr lang="ru-RU" sz="1400" dirty="0"/>
                <a:t>внешним ресурсам — </a:t>
              </a:r>
              <a:r>
                <a:rPr lang="en-US" sz="1400" dirty="0"/>
                <a:t>Open Access)</a:t>
              </a:r>
              <a:endParaRPr lang="ru-RU" sz="1400" dirty="0"/>
            </a:p>
            <a:p>
              <a:endParaRPr lang="ru-RU" dirty="0"/>
            </a:p>
          </p:txBody>
        </p:sp>
        <p:cxnSp>
          <p:nvCxnSpPr>
            <p:cNvPr id="30" name="Прямая со стрелкой 29"/>
            <p:cNvCxnSpPr>
              <a:stCxn id="28" idx="3"/>
            </p:cNvCxnSpPr>
            <p:nvPr/>
          </p:nvCxnSpPr>
          <p:spPr>
            <a:xfrm flipV="1">
              <a:off x="4373444" y="1968819"/>
              <a:ext cx="6622795" cy="370857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0798817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36261" y="93642"/>
            <a:ext cx="783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ПОИСК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DISCOVERY.ZNANIUM</a:t>
            </a:r>
            <a:endParaRPr lang="ru-RU" sz="3600" dirty="0"/>
          </a:p>
        </p:txBody>
      </p: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2343546" y="1875831"/>
            <a:ext cx="6748268" cy="1708278"/>
            <a:chOff x="1511660" y="2096693"/>
            <a:chExt cx="6480720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8" name="Рисунок 9"/>
            <p:cNvPicPr>
              <a:picLocks noChangeAspect="1"/>
            </p:cNvPicPr>
            <p:nvPr/>
          </p:nvPicPr>
          <p:blipFill>
            <a:blip r:embed="rId4" cstate="print"/>
            <a:srcRect l="1131" t="10213" r="2859" b="59117"/>
            <a:stretch>
              <a:fillRect/>
            </a:stretch>
          </p:blipFill>
          <p:spPr bwMode="auto">
            <a:xfrm>
              <a:off x="1511660" y="2096693"/>
              <a:ext cx="6480720" cy="1656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9" name="Рисунок 32"/>
            <p:cNvPicPr>
              <a:picLocks noChangeAspect="1"/>
            </p:cNvPicPr>
            <p:nvPr/>
          </p:nvPicPr>
          <p:blipFill>
            <a:blip r:embed="rId4" cstate="print"/>
            <a:srcRect l="3673" t="20062" r="84593" b="78606"/>
            <a:stretch>
              <a:fillRect/>
            </a:stretch>
          </p:blipFill>
          <p:spPr bwMode="auto">
            <a:xfrm>
              <a:off x="1691680" y="2820028"/>
              <a:ext cx="792088" cy="1049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3111557" y="1084537"/>
            <a:ext cx="5812897" cy="1173088"/>
            <a:chOff x="3111557" y="1227412"/>
            <a:chExt cx="5812897" cy="136338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11557" y="1227412"/>
              <a:ext cx="5812897" cy="515195"/>
            </a:xfrm>
            <a:prstGeom prst="round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85511" y="1265109"/>
              <a:ext cx="5738943" cy="42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</a:rPr>
                <a:t>Проверка учебных и научных работ на оригинальность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5229225" y="1737188"/>
              <a:ext cx="0" cy="85361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6305550" y="1737188"/>
              <a:ext cx="0" cy="85361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439004" y="3319824"/>
            <a:ext cx="3230116" cy="1379683"/>
            <a:chOff x="320514" y="3533775"/>
            <a:chExt cx="3230116" cy="137968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20514" y="4256420"/>
              <a:ext cx="2394111" cy="65703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1383" y="4261663"/>
              <a:ext cx="2094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400" dirty="0" smtClean="0"/>
                <a:t>Справка </a:t>
              </a:r>
              <a:r>
                <a:rPr lang="ru-RU" sz="1400" dirty="0"/>
                <a:t>по </a:t>
              </a:r>
              <a:r>
                <a:rPr lang="ru-RU" sz="1400" dirty="0" smtClean="0"/>
                <a:t>функционалу</a:t>
              </a:r>
            </a:p>
            <a:p>
              <a:pPr>
                <a:defRPr/>
              </a:pPr>
              <a:r>
                <a:rPr lang="ru-RU" sz="1400" dirty="0" smtClean="0"/>
                <a:t>данного </a:t>
              </a:r>
              <a:r>
                <a:rPr lang="ru-RU" sz="1400" dirty="0"/>
                <a:t>раздела</a:t>
              </a: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V="1">
              <a:off x="2678273" y="3533775"/>
              <a:ext cx="872357" cy="77094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3835581" y="2362031"/>
            <a:ext cx="541417" cy="1509577"/>
            <a:chOff x="3743325" y="2590800"/>
            <a:chExt cx="590550" cy="157162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43325" y="2590800"/>
              <a:ext cx="590550" cy="337244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>
              <a:stCxn id="38" idx="1"/>
            </p:cNvCxnSpPr>
            <p:nvPr/>
          </p:nvCxnSpPr>
          <p:spPr>
            <a:xfrm>
              <a:off x="3743325" y="2759422"/>
              <a:ext cx="0" cy="140300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3743326" y="4162425"/>
              <a:ext cx="25726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165515" y="3656633"/>
            <a:ext cx="63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Во вкладке ПОИСК для каждого документа доступны функции: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834585" y="3855919"/>
            <a:ext cx="7058025" cy="2299375"/>
            <a:chOff x="3834585" y="3855919"/>
            <a:chExt cx="7058025" cy="2299375"/>
          </a:xfrm>
        </p:grpSpPr>
        <p:pic>
          <p:nvPicPr>
            <p:cNvPr id="10" name="Рисунок 14"/>
            <p:cNvPicPr>
              <a:picLocks noChangeAspect="1"/>
            </p:cNvPicPr>
            <p:nvPr/>
          </p:nvPicPr>
          <p:blipFill>
            <a:blip r:embed="rId5" cstate="print"/>
            <a:srcRect l="20525" t="79337" r="5869" b="3328"/>
            <a:stretch>
              <a:fillRect/>
            </a:stretch>
          </p:blipFill>
          <p:spPr bwMode="auto">
            <a:xfrm>
              <a:off x="4256775" y="4047712"/>
              <a:ext cx="6635835" cy="124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3834585" y="3855919"/>
              <a:ext cx="0" cy="229790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834585" y="6155294"/>
              <a:ext cx="2223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4305238" y="5213995"/>
            <a:ext cx="1524567" cy="1359525"/>
            <a:chOff x="4305238" y="5213995"/>
            <a:chExt cx="1524567" cy="1359525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 flipV="1">
              <a:off x="4807481" y="5213995"/>
              <a:ext cx="245340" cy="51607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4305238" y="5711345"/>
              <a:ext cx="1524567" cy="8621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0914" y="5730064"/>
              <a:ext cx="12194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«Похожие» </a:t>
              </a:r>
              <a:r>
                <a:rPr lang="ru-RU" sz="1200" dirty="0" smtClean="0"/>
                <a:t>-</a:t>
              </a:r>
            </a:p>
            <a:p>
              <a:pPr algn="ctr">
                <a:defRPr/>
              </a:pPr>
              <a:r>
                <a:rPr lang="ru-RU" sz="1200" dirty="0" smtClean="0"/>
                <a:t>поиск близких</a:t>
              </a:r>
            </a:p>
            <a:p>
              <a:pPr algn="ctr">
                <a:defRPr/>
              </a:pPr>
              <a:r>
                <a:rPr lang="ru-RU" sz="1200" dirty="0" smtClean="0"/>
                <a:t>по содержанию</a:t>
              </a:r>
            </a:p>
            <a:p>
              <a:pPr algn="ctr">
                <a:defRPr/>
              </a:pPr>
              <a:r>
                <a:rPr lang="ru-RU" sz="1200" dirty="0" smtClean="0"/>
                <a:t>документов</a:t>
              </a:r>
              <a:endParaRPr lang="ru-RU" sz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97190" y="5213995"/>
            <a:ext cx="2243356" cy="1370915"/>
            <a:chOff x="5397190" y="5213995"/>
            <a:chExt cx="2243356" cy="137091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979238" y="5722735"/>
              <a:ext cx="1640733" cy="8621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87721" y="5737438"/>
              <a:ext cx="16528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«Резюме» </a:t>
              </a:r>
              <a:r>
                <a:rPr lang="ru-RU" sz="1200" dirty="0" smtClean="0"/>
                <a:t>-</a:t>
              </a:r>
            </a:p>
            <a:p>
              <a:pPr algn="ctr">
                <a:defRPr/>
              </a:pPr>
              <a:r>
                <a:rPr lang="ru-RU" sz="1200" dirty="0" smtClean="0"/>
                <a:t>составление реферата</a:t>
              </a:r>
            </a:p>
            <a:p>
              <a:pPr algn="ctr">
                <a:defRPr/>
              </a:pPr>
              <a:r>
                <a:rPr lang="ru-RU" sz="1200" dirty="0" smtClean="0"/>
                <a:t>для быстрого</a:t>
              </a:r>
            </a:p>
            <a:p>
              <a:pPr algn="ctr">
                <a:defRPr/>
              </a:pPr>
              <a:r>
                <a:rPr lang="ru-RU" sz="1200" dirty="0" smtClean="0"/>
                <a:t>ознакомления</a:t>
              </a:r>
              <a:endParaRPr lang="ru-RU" sz="12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5397190" y="5213995"/>
              <a:ext cx="1405510" cy="505814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170832" y="5245004"/>
            <a:ext cx="3128002" cy="1339021"/>
            <a:chOff x="6170832" y="5245004"/>
            <a:chExt cx="3128002" cy="133902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769404" y="5721850"/>
              <a:ext cx="1524567" cy="8621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6170832" y="5245004"/>
              <a:ext cx="2367856" cy="47480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791690" y="5737438"/>
              <a:ext cx="1507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«Ключевые слова» </a:t>
              </a:r>
              <a:r>
                <a:rPr lang="ru-RU" sz="1200" dirty="0" smtClean="0"/>
                <a:t>-</a:t>
              </a:r>
            </a:p>
            <a:p>
              <a:pPr algn="ctr"/>
              <a:r>
                <a:rPr lang="ru-RU" sz="1200" dirty="0" smtClean="0"/>
                <a:t>определение</a:t>
              </a:r>
            </a:p>
            <a:p>
              <a:pPr algn="ctr"/>
              <a:r>
                <a:rPr lang="ru-RU" sz="1200" dirty="0" smtClean="0"/>
                <a:t>наиболее значимых</a:t>
              </a:r>
            </a:p>
            <a:p>
              <a:pPr algn="ctr"/>
              <a:r>
                <a:rPr lang="ru-RU" sz="1200" dirty="0" smtClean="0"/>
                <a:t>слов </a:t>
              </a:r>
              <a:r>
                <a:rPr lang="ru-RU" sz="1200" dirty="0"/>
                <a:t>текста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94294" y="5241232"/>
            <a:ext cx="3973677" cy="1327202"/>
            <a:chOff x="6994294" y="5241232"/>
            <a:chExt cx="3973677" cy="132720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9443404" y="5698886"/>
              <a:ext cx="1524567" cy="8621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69946" y="5737437"/>
              <a:ext cx="12613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«HTML-копия» -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выделение</a:t>
              </a:r>
            </a:p>
            <a:p>
              <a:pPr algn="ctr"/>
              <a:r>
                <a:rPr lang="ru-RU" sz="1200" dirty="0" smtClean="0"/>
                <a:t>текстовой части</a:t>
              </a:r>
            </a:p>
            <a:p>
              <a:pPr algn="ctr"/>
              <a:r>
                <a:rPr lang="ru-RU" sz="1200" dirty="0" smtClean="0"/>
                <a:t>документа</a:t>
              </a:r>
              <a:endParaRPr lang="ru-RU" sz="1200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H="1" flipV="1">
              <a:off x="6994294" y="5241232"/>
              <a:ext cx="3230017" cy="45683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04849892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1787" y="18124"/>
            <a:ext cx="7671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ИНСТРУМЕНТ ЧТЕНИЯ В ЭБС</a:t>
            </a:r>
            <a:endParaRPr lang="ru-RU" sz="3200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 t="10161" b="4495"/>
          <a:stretch>
            <a:fillRect/>
          </a:stretch>
        </p:blipFill>
        <p:spPr bwMode="auto">
          <a:xfrm>
            <a:off x="2297574" y="2103545"/>
            <a:ext cx="6311658" cy="43082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258029" y="3854540"/>
            <a:ext cx="2156925" cy="657225"/>
            <a:chOff x="258029" y="3854540"/>
            <a:chExt cx="2156925" cy="657225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V="1">
              <a:off x="1771650" y="4165868"/>
              <a:ext cx="643304" cy="172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Скругленный прямоугольник 11"/>
            <p:cNvSpPr/>
            <p:nvPr/>
          </p:nvSpPr>
          <p:spPr>
            <a:xfrm>
              <a:off x="258029" y="3854540"/>
              <a:ext cx="1513621" cy="6572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0978" y="3917753"/>
              <a:ext cx="865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 smtClean="0"/>
                <a:t>Прокрутка</a:t>
              </a:r>
            </a:p>
            <a:p>
              <a:pPr algn="ctr">
                <a:defRPr/>
              </a:pPr>
              <a:r>
                <a:rPr lang="ru-RU" sz="1200" dirty="0" smtClean="0"/>
                <a:t>страниц</a:t>
              </a:r>
              <a:endParaRPr lang="ru-RU" sz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8029" y="2655987"/>
            <a:ext cx="2227996" cy="867962"/>
            <a:chOff x="258029" y="2158055"/>
            <a:chExt cx="2227996" cy="86796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8029" y="2368792"/>
              <a:ext cx="1513621" cy="6572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945" y="2447667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200" dirty="0" smtClean="0"/>
                <a:t>Масштабирование</a:t>
              </a:r>
            </a:p>
            <a:p>
              <a:pPr>
                <a:defRPr/>
              </a:pPr>
              <a:r>
                <a:rPr lang="ru-RU" sz="1200" dirty="0" smtClean="0"/>
                <a:t>для слабовидящих</a:t>
              </a:r>
              <a:endParaRPr lang="ru-RU" sz="1200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V="1">
              <a:off x="1774479" y="2158055"/>
              <a:ext cx="711546" cy="54799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2370890" y="785138"/>
            <a:ext cx="1513621" cy="1318407"/>
            <a:chOff x="2370890" y="785138"/>
            <a:chExt cx="1513621" cy="131840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70890" y="785138"/>
              <a:ext cx="1513621" cy="6572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7256" y="859856"/>
              <a:ext cx="738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 smtClean="0"/>
                <a:t>Поворот</a:t>
              </a:r>
            </a:p>
            <a:p>
              <a:pPr algn="ctr">
                <a:defRPr/>
              </a:pPr>
              <a:r>
                <a:rPr lang="ru-RU" sz="1200" dirty="0" smtClean="0"/>
                <a:t>страниц</a:t>
              </a:r>
              <a:endParaRPr lang="ru-RU" sz="1200" dirty="0"/>
            </a:p>
          </p:txBody>
        </p:sp>
        <p:cxnSp>
          <p:nvCxnSpPr>
            <p:cNvPr id="21" name="Прямая со стрелкой 20"/>
            <p:cNvCxnSpPr>
              <a:stCxn id="14" idx="2"/>
            </p:cNvCxnSpPr>
            <p:nvPr/>
          </p:nvCxnSpPr>
          <p:spPr>
            <a:xfrm flipH="1">
              <a:off x="3127700" y="1442363"/>
              <a:ext cx="1" cy="66118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4555145" y="762075"/>
            <a:ext cx="4054087" cy="1304479"/>
            <a:chOff x="4555145" y="762075"/>
            <a:chExt cx="4054087" cy="130447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55145" y="762075"/>
              <a:ext cx="4054087" cy="6572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6091" y="843949"/>
              <a:ext cx="2790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 smtClean="0"/>
                <a:t>Перемещение по страницам книги.</a:t>
              </a:r>
            </a:p>
            <a:p>
              <a:pPr algn="ctr">
                <a:defRPr/>
              </a:pPr>
              <a:r>
                <a:rPr lang="ru-RU" sz="1200" dirty="0" smtClean="0"/>
                <a:t>Можно перейти к конкретной странице</a:t>
              </a:r>
              <a:endParaRPr lang="ru-RU" sz="1200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>
              <a:off x="5116091" y="1405372"/>
              <a:ext cx="1" cy="66118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8597392" y="2712970"/>
            <a:ext cx="2511190" cy="3698835"/>
            <a:chOff x="8597392" y="2712970"/>
            <a:chExt cx="2511190" cy="369883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493106" y="5907332"/>
              <a:ext cx="1614624" cy="5044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8597392" y="2712970"/>
              <a:ext cx="2511190" cy="3585097"/>
              <a:chOff x="8597392" y="2712970"/>
              <a:chExt cx="2511190" cy="3585097"/>
            </a:xfrm>
          </p:grpSpPr>
          <p:cxnSp>
            <p:nvCxnSpPr>
              <p:cNvPr id="32" name="Прямая со стрелкой 31"/>
              <p:cNvCxnSpPr>
                <a:stCxn id="35" idx="1"/>
              </p:cNvCxnSpPr>
              <p:nvPr/>
            </p:nvCxnSpPr>
            <p:spPr>
              <a:xfrm flipH="1">
                <a:off x="8609232" y="2965207"/>
                <a:ext cx="884726" cy="766163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9493958" y="2712970"/>
                <a:ext cx="1614624" cy="5044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493106" y="3355430"/>
                <a:ext cx="1614624" cy="5044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9493106" y="3997890"/>
                <a:ext cx="1614624" cy="5044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9493106" y="4652077"/>
                <a:ext cx="1614624" cy="5044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9493106" y="5271972"/>
                <a:ext cx="1614624" cy="5044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511292" y="2817181"/>
                <a:ext cx="15600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Информация о книге</a:t>
                </a:r>
                <a:endParaRPr lang="ru-RU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573876" y="3454371"/>
                <a:ext cx="14530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Создание закладок</a:t>
                </a:r>
                <a:endParaRPr lang="ru-RU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614487" y="4026219"/>
                <a:ext cx="1296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Скачивание 10%,</a:t>
                </a:r>
                <a:br>
                  <a:rPr lang="ru-RU" sz="1200" dirty="0" smtClean="0"/>
                </a:br>
                <a:r>
                  <a:rPr lang="ru-RU" sz="1200" dirty="0" smtClean="0"/>
                  <a:t>постранично</a:t>
                </a:r>
                <a:endParaRPr lang="ru-RU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87402" y="4680088"/>
                <a:ext cx="1385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Размещение</a:t>
                </a:r>
              </a:p>
              <a:p>
                <a:pPr algn="ctr">
                  <a:defRPr/>
                </a:pPr>
                <a:r>
                  <a:rPr lang="ru-RU" sz="1200" dirty="0" smtClean="0"/>
                  <a:t>на книжной полке</a:t>
                </a:r>
                <a:endParaRPr lang="ru-RU" sz="1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638267" y="5385708"/>
                <a:ext cx="13158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Создание ссылок</a:t>
                </a:r>
                <a:endParaRPr lang="ru-RU" sz="12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836767" y="6021068"/>
                <a:ext cx="956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 smtClean="0"/>
                  <a:t>Оглавление</a:t>
                </a:r>
                <a:endParaRPr lang="ru-RU" sz="1200" dirty="0"/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 flipH="1">
                <a:off x="8608806" y="3622291"/>
                <a:ext cx="885152" cy="350835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endCxn id="7" idx="3"/>
              </p:cNvCxnSpPr>
              <p:nvPr/>
            </p:nvCxnSpPr>
            <p:spPr>
              <a:xfrm flipH="1">
                <a:off x="8609232" y="4250126"/>
                <a:ext cx="883874" cy="7549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flipH="1" flipV="1">
                <a:off x="8608806" y="4494488"/>
                <a:ext cx="861472" cy="394403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 flipH="1" flipV="1">
                <a:off x="8597392" y="4779037"/>
                <a:ext cx="872886" cy="742678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H="1" flipV="1">
                <a:off x="8597392" y="5020793"/>
                <a:ext cx="884726" cy="1126337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Группа 64"/>
          <p:cNvGrpSpPr/>
          <p:nvPr/>
        </p:nvGrpSpPr>
        <p:grpSpPr>
          <a:xfrm>
            <a:off x="8296275" y="2066554"/>
            <a:ext cx="2812307" cy="504473"/>
            <a:chOff x="8296275" y="2066554"/>
            <a:chExt cx="2812307" cy="50447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493958" y="2066554"/>
              <a:ext cx="1614624" cy="5044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70520" y="2196478"/>
              <a:ext cx="659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 smtClean="0"/>
                <a:t>ВЫХОД</a:t>
              </a:r>
              <a:endParaRPr lang="ru-RU" sz="1200" dirty="0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flipH="1" flipV="1">
              <a:off x="8296275" y="2203770"/>
              <a:ext cx="1197257" cy="113174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55200" y="1877141"/>
            <a:ext cx="2159754" cy="657225"/>
            <a:chOff x="258029" y="2368792"/>
            <a:chExt cx="2159754" cy="65722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8029" y="2368792"/>
              <a:ext cx="1513621" cy="6572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2945" y="2371467"/>
              <a:ext cx="1417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dirty="0" smtClean="0"/>
                <a:t>Масштабирование</a:t>
              </a:r>
            </a:p>
            <a:p>
              <a:pPr algn="ctr">
                <a:defRPr/>
              </a:pPr>
              <a:r>
                <a:rPr lang="ru-RU" sz="1200" dirty="0" smtClean="0"/>
                <a:t>по параметрам</a:t>
              </a:r>
            </a:p>
            <a:p>
              <a:pPr algn="ctr">
                <a:defRPr/>
              </a:pPr>
              <a:r>
                <a:rPr lang="ru-RU" sz="1200" dirty="0" smtClean="0"/>
                <a:t>экрана</a:t>
              </a:r>
              <a:endParaRPr lang="ru-RU" sz="1200" dirty="0"/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 flipV="1">
              <a:off x="1774479" y="2688760"/>
              <a:ext cx="643304" cy="172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20287527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1787" y="18124"/>
            <a:ext cx="7671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КНИЖНОЙ ПОЛКОЙ</a:t>
            </a:r>
            <a:endParaRPr lang="ru-RU" sz="4400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 t="9998" r="1856" b="45056"/>
          <a:stretch>
            <a:fillRect/>
          </a:stretch>
        </p:blipFill>
        <p:spPr bwMode="auto">
          <a:xfrm>
            <a:off x="1972048" y="1984198"/>
            <a:ext cx="7581525" cy="27778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1972048" y="958558"/>
            <a:ext cx="6657601" cy="2279942"/>
            <a:chOff x="1972048" y="958558"/>
            <a:chExt cx="6657601" cy="227994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72048" y="958558"/>
              <a:ext cx="6657601" cy="6787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953" y="990993"/>
              <a:ext cx="6249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 вкладке </a:t>
              </a:r>
              <a:r>
                <a:rPr lang="ru-RU" b="1" dirty="0" smtClean="0"/>
                <a:t>Книжная полка </a:t>
              </a:r>
              <a:r>
                <a:rPr lang="ru-RU" dirty="0" smtClean="0"/>
                <a:t>Вы можете создавать свои</a:t>
              </a:r>
            </a:p>
            <a:p>
              <a:r>
                <a:rPr lang="ru-RU" dirty="0" smtClean="0"/>
                <a:t>книжные полки и группировать книги по своему усмотрению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3829050" y="1637324"/>
              <a:ext cx="276225" cy="160117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795439" y="1637324"/>
              <a:ext cx="176611" cy="104006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1940285" y="4316427"/>
            <a:ext cx="3031765" cy="1080403"/>
            <a:chOff x="1940285" y="4402152"/>
            <a:chExt cx="3031765" cy="108040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940285" y="5080788"/>
              <a:ext cx="3031765" cy="4017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96665" y="5084648"/>
              <a:ext cx="274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Рекомендованные списки</a:t>
              </a:r>
              <a:endParaRPr lang="ru-RU" dirty="0"/>
            </a:p>
          </p:txBody>
        </p:sp>
        <p:cxnSp>
          <p:nvCxnSpPr>
            <p:cNvPr id="32" name="Прямая со стрелкой 31"/>
            <p:cNvCxnSpPr>
              <a:stCxn id="30" idx="0"/>
            </p:cNvCxnSpPr>
            <p:nvPr/>
          </p:nvCxnSpPr>
          <p:spPr>
            <a:xfrm flipH="1" flipV="1">
              <a:off x="3456167" y="4402152"/>
              <a:ext cx="1" cy="67863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933392" y="5128132"/>
            <a:ext cx="8715558" cy="1552534"/>
            <a:chOff x="1933392" y="5128132"/>
            <a:chExt cx="8715558" cy="155253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933392" y="5705486"/>
              <a:ext cx="8715558" cy="975180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4972050" y="5128132"/>
              <a:ext cx="1315859" cy="558497"/>
              <a:chOff x="4972050" y="5168062"/>
              <a:chExt cx="1315859" cy="558497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287909" y="5168062"/>
                <a:ext cx="0" cy="55849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4972050" y="5168062"/>
                <a:ext cx="1315859" cy="3526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2096665" y="5726559"/>
              <a:ext cx="83824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Уважаемые преподаватели! </a:t>
              </a:r>
              <a:r>
                <a:rPr lang="ru-RU" sz="1400" dirty="0"/>
                <a:t>Рекомендуйте своим студентам литературу с помощью тематических списков,</a:t>
              </a:r>
            </a:p>
            <a:p>
              <a:r>
                <a:rPr lang="ru-RU" sz="1400" dirty="0"/>
                <a:t>составленных и размещенных Вами в </a:t>
              </a:r>
              <a:r>
                <a:rPr lang="ru-RU" sz="1400" dirty="0" smtClean="0"/>
                <a:t>ЭБС. </a:t>
              </a:r>
              <a:r>
                <a:rPr lang="ru-RU" sz="1400" dirty="0"/>
                <a:t>Студенты смогут ознакомиться с нужной литературой,</a:t>
              </a:r>
            </a:p>
            <a:p>
              <a:r>
                <a:rPr lang="ru-RU" sz="1400" dirty="0"/>
                <a:t>перейти непосредственно к ее чтению в разделе Каталога «рекомендовано» на основной странице.</a:t>
              </a:r>
            </a:p>
            <a:p>
              <a:r>
                <a:rPr lang="ru-RU" sz="1400" dirty="0"/>
                <a:t>Данные списки будут видны только для вашего учебного заведения.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0189015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5" y="211414"/>
            <a:ext cx="2254837" cy="44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5136" b="35811"/>
          <a:stretch>
            <a:fillRect/>
          </a:stretch>
        </p:blipFill>
        <p:spPr bwMode="auto">
          <a:xfrm>
            <a:off x="2019301" y="1381060"/>
            <a:ext cx="9720296" cy="377849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81231" y="4661189"/>
            <a:ext cx="3552824" cy="18383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1231" y="4794183"/>
            <a:ext cx="35482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Перейдите в «Книжную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полку»,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затем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списками»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Нажмите «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Создать новый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Введите данные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списка: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Название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кафедра, курс,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дисциплина;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Ваше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ФИО;  Активность – доступен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всем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(иначе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список будет виден только Вам)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1787" y="18124"/>
            <a:ext cx="7671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СО СПИСКАМИ</a:t>
            </a:r>
            <a:endParaRPr lang="ru-RU" sz="48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729445" y="4584397"/>
            <a:ext cx="3852450" cy="1480268"/>
            <a:chOff x="4729445" y="4584397"/>
            <a:chExt cx="3852450" cy="1480268"/>
          </a:xfrm>
        </p:grpSpPr>
        <p:cxnSp>
          <p:nvCxnSpPr>
            <p:cNvPr id="9" name="Прямая со стрелкой 8"/>
            <p:cNvCxnSpPr/>
            <p:nvPr/>
          </p:nvCxnSpPr>
          <p:spPr>
            <a:xfrm flipV="1">
              <a:off x="4729446" y="4661190"/>
              <a:ext cx="776004" cy="49836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4729446" y="4794182"/>
              <a:ext cx="1355072" cy="63506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4729446" y="4620882"/>
              <a:ext cx="2710144" cy="114575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4729445" y="4584397"/>
              <a:ext cx="3852450" cy="148026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7372349" y="4661189"/>
            <a:ext cx="4362449" cy="1809668"/>
            <a:chOff x="7372349" y="4661189"/>
            <a:chExt cx="4362449" cy="18096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372349" y="5498576"/>
              <a:ext cx="4362449" cy="97228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6212" y="5587529"/>
              <a:ext cx="41347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В любой момент можно изменить список</a:t>
              </a:r>
              <a:r>
                <a:rPr lang="ru-RU" sz="1400" dirty="0" smtClean="0"/>
                <a:t>:</a:t>
              </a:r>
            </a:p>
            <a:p>
              <a:r>
                <a:rPr lang="ru-RU" sz="1400" dirty="0" smtClean="0"/>
                <a:t>добавить </a:t>
              </a:r>
              <a:r>
                <a:rPr lang="ru-RU" sz="1400" dirty="0"/>
                <a:t>или убрать книги, удалить весь список. </a:t>
              </a:r>
            </a:p>
            <a:p>
              <a:r>
                <a:rPr lang="ru-RU" sz="1400" dirty="0"/>
                <a:t>Редактирование доступно только создателю списка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9505947" y="4661189"/>
              <a:ext cx="0" cy="83738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10325097" y="4910371"/>
              <a:ext cx="3" cy="58820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11096622" y="4661189"/>
              <a:ext cx="0" cy="83738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87536275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98" y="5658725"/>
            <a:ext cx="3757004" cy="740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9962" y="1303764"/>
            <a:ext cx="7671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669323" y="-1113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0106" y="3438525"/>
            <a:ext cx="7671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ebs_support@infra-m.ru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(495) 280-33-86, доб.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293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(495) 280-15-96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261245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302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CorelDRAW</vt:lpstr>
      <vt:lpstr>ДОСТУП К УЧЕБНОЙ И НАУЧНОЙ ЛИТЕРАТУРЕ В РЕЖИМЕ ON-LINE  РУКОВОДСТВО  ПОЛЬЗОВАТЕЛЯ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fedotova_nm</cp:lastModifiedBy>
  <cp:revision>116</cp:revision>
  <dcterms:created xsi:type="dcterms:W3CDTF">2017-06-29T12:31:21Z</dcterms:created>
  <dcterms:modified xsi:type="dcterms:W3CDTF">2017-09-03T21:15:33Z</dcterms:modified>
</cp:coreProperties>
</file>