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6" r:id="rId3"/>
    <p:sldId id="277" r:id="rId4"/>
    <p:sldId id="276" r:id="rId5"/>
    <p:sldId id="275" r:id="rId6"/>
    <p:sldId id="257" r:id="rId7"/>
    <p:sldId id="274" r:id="rId8"/>
    <p:sldId id="273" r:id="rId9"/>
    <p:sldId id="272" r:id="rId10"/>
    <p:sldId id="271" r:id="rId11"/>
    <p:sldId id="282" r:id="rId12"/>
    <p:sldId id="281" r:id="rId13"/>
    <p:sldId id="285" r:id="rId14"/>
    <p:sldId id="280" r:id="rId15"/>
    <p:sldId id="279" r:id="rId16"/>
    <p:sldId id="278" r:id="rId17"/>
    <p:sldId id="283" r:id="rId18"/>
    <p:sldId id="28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2B9F6-A712-4102-9E8F-9D6BBB26B74C}" type="datetimeFigureOut">
              <a:rPr lang="ru-RU" smtClean="0"/>
              <a:t>18.06.2021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D6BFB-53CA-456C-B248-2F82CFD86C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00333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2B9F6-A712-4102-9E8F-9D6BBB26B74C}" type="datetimeFigureOut">
              <a:rPr lang="ru-RU" smtClean="0"/>
              <a:t>18.06.2021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D6BFB-53CA-456C-B248-2F82CFD86C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1630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2B9F6-A712-4102-9E8F-9D6BBB26B74C}" type="datetimeFigureOut">
              <a:rPr lang="ru-RU" smtClean="0"/>
              <a:t>18.06.2021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D6BFB-53CA-456C-B248-2F82CFD86C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956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2B9F6-A712-4102-9E8F-9D6BBB26B74C}" type="datetimeFigureOut">
              <a:rPr lang="ru-RU" smtClean="0"/>
              <a:t>18.06.2021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D6BFB-53CA-456C-B248-2F82CFD86C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0769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2B9F6-A712-4102-9E8F-9D6BBB26B74C}" type="datetimeFigureOut">
              <a:rPr lang="ru-RU" smtClean="0"/>
              <a:t>18.06.2021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D6BFB-53CA-456C-B248-2F82CFD86C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467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2B9F6-A712-4102-9E8F-9D6BBB26B74C}" type="datetimeFigureOut">
              <a:rPr lang="ru-RU" smtClean="0"/>
              <a:t>18.06.2021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D6BFB-53CA-456C-B248-2F82CFD86C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6508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2B9F6-A712-4102-9E8F-9D6BBB26B74C}" type="datetimeFigureOut">
              <a:rPr lang="ru-RU" smtClean="0"/>
              <a:t>18.06.2021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D6BFB-53CA-456C-B248-2F82CFD86C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8478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2B9F6-A712-4102-9E8F-9D6BBB26B74C}" type="datetimeFigureOut">
              <a:rPr lang="ru-RU" smtClean="0"/>
              <a:t>18.06.2021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D6BFB-53CA-456C-B248-2F82CFD86C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6047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2B9F6-A712-4102-9E8F-9D6BBB26B74C}" type="datetimeFigureOut">
              <a:rPr lang="ru-RU" smtClean="0"/>
              <a:t>18.06.2021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D6BFB-53CA-456C-B248-2F82CFD86C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5752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2B9F6-A712-4102-9E8F-9D6BBB26B74C}" type="datetimeFigureOut">
              <a:rPr lang="ru-RU" smtClean="0"/>
              <a:t>18.06.2021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D6BFB-53CA-456C-B248-2F82CFD86C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694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2B9F6-A712-4102-9E8F-9D6BBB26B74C}" type="datetimeFigureOut">
              <a:rPr lang="ru-RU" smtClean="0"/>
              <a:t>18.06.2021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2D6BFB-53CA-456C-B248-2F82CFD86C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00798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2B9F6-A712-4102-9E8F-9D6BBB26B74C}" type="datetimeFigureOut">
              <a:rPr lang="ru-RU" smtClean="0"/>
              <a:t>18.06.2021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2D6BFB-53CA-456C-B248-2F82CFD86C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177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584" y="177281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Arial Black" pitchFamily="34" charset="0"/>
                <a:cs typeface="Courier New" pitchFamily="49" charset="0"/>
              </a:rPr>
              <a:t>«</a:t>
            </a:r>
            <a:r>
              <a:rPr lang="ru-RU" b="1" dirty="0">
                <a:latin typeface="Arial Black" pitchFamily="34" charset="0"/>
                <a:cs typeface="Courier New" pitchFamily="49" charset="0"/>
              </a:rPr>
              <a:t>З</a:t>
            </a:r>
            <a:r>
              <a:rPr lang="ru-RU" b="1" dirty="0" smtClean="0">
                <a:latin typeface="Arial Black" pitchFamily="34" charset="0"/>
                <a:cs typeface="Courier New" pitchFamily="49" charset="0"/>
              </a:rPr>
              <a:t>автра была война…»</a:t>
            </a:r>
            <a:br>
              <a:rPr lang="ru-RU" b="1" dirty="0" smtClean="0">
                <a:latin typeface="Arial Black" pitchFamily="34" charset="0"/>
                <a:cs typeface="Courier New" pitchFamily="49" charset="0"/>
              </a:rPr>
            </a:br>
            <a:r>
              <a:rPr lang="ru-RU" b="1" dirty="0" smtClean="0">
                <a:latin typeface="Arial Black" pitchFamily="34" charset="0"/>
                <a:cs typeface="Courier New" pitchFamily="49" charset="0"/>
              </a:rPr>
              <a:t>Произведения, посвящённые первым дням ВОВ</a:t>
            </a:r>
            <a:endParaRPr lang="ru-RU" b="1" dirty="0">
              <a:latin typeface="Arial Black" pitchFamily="34" charset="0"/>
              <a:cs typeface="Courier New" pitchFamily="49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36302" y="6093296"/>
            <a:ext cx="6400800" cy="1752600"/>
          </a:xfrm>
        </p:spPr>
        <p:txBody>
          <a:bodyPr/>
          <a:lstStyle/>
          <a:p>
            <a:pPr algn="r"/>
            <a:r>
              <a:rPr lang="ru-RU" sz="1600" dirty="0" smtClean="0">
                <a:solidFill>
                  <a:srgbClr val="C00000"/>
                </a:solidFill>
              </a:rPr>
              <a:t>Выставку подготовила</a:t>
            </a:r>
          </a:p>
          <a:p>
            <a:pPr algn="r"/>
            <a:r>
              <a:rPr lang="ru-RU" sz="1600" dirty="0" smtClean="0">
                <a:solidFill>
                  <a:srgbClr val="C00000"/>
                </a:solidFill>
              </a:rPr>
              <a:t>библиограф ФБ ПГГПУ </a:t>
            </a:r>
            <a:r>
              <a:rPr lang="ru-RU" sz="1600" dirty="0" err="1" smtClean="0">
                <a:solidFill>
                  <a:srgbClr val="C00000"/>
                </a:solidFill>
              </a:rPr>
              <a:t>Лумпова</a:t>
            </a:r>
            <a:r>
              <a:rPr lang="ru-RU" sz="1600" dirty="0" smtClean="0">
                <a:solidFill>
                  <a:srgbClr val="C00000"/>
                </a:solidFill>
              </a:rPr>
              <a:t> М.А.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06576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Arial Black" pitchFamily="34" charset="0"/>
              </a:rPr>
              <a:t>«Война»</a:t>
            </a:r>
            <a:br>
              <a:rPr lang="ru-RU" sz="3200" dirty="0" smtClean="0">
                <a:latin typeface="Arial Black" pitchFamily="34" charset="0"/>
              </a:rPr>
            </a:br>
            <a:r>
              <a:rPr lang="ru-RU" sz="3200" dirty="0" smtClean="0">
                <a:latin typeface="Arial Black" pitchFamily="34" charset="0"/>
              </a:rPr>
              <a:t>Иван </a:t>
            </a:r>
            <a:r>
              <a:rPr lang="ru-RU" sz="3200" dirty="0" err="1" smtClean="0">
                <a:latin typeface="Arial Black" pitchFamily="34" charset="0"/>
              </a:rPr>
              <a:t>Стаднюк</a:t>
            </a:r>
            <a:endParaRPr lang="ru-RU" sz="3200" dirty="0"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23928" y="1700808"/>
            <a:ext cx="4762872" cy="4493096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smtClean="0"/>
              <a:t>Роман "Война" - широкое эпическое полотно, воссоздающее картины народной жизни в предвоенное время и в первые дни Великой Отечественной войны.</a:t>
            </a:r>
          </a:p>
          <a:p>
            <a:pPr marL="0" indent="0">
              <a:buNone/>
            </a:pPr>
            <a:r>
              <a:rPr lang="ru-RU" dirty="0" smtClean="0"/>
              <a:t>Опираясь на исторические документы, писатель показывает героизм советских воинов на полях сражений в Белоруссии, а также освещает деятельность Ставки Верховного командования.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86635"/>
            <a:ext cx="3244951" cy="439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2253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Arial Black" pitchFamily="34" charset="0"/>
              </a:rPr>
              <a:t>От советского информбюро... 1941-1945. В двух томах. Том 1</a:t>
            </a:r>
            <a:endParaRPr lang="ru-RU" sz="3200" dirty="0"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51920" y="1700808"/>
            <a:ext cx="5050904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dirty="0" smtClean="0"/>
              <a:t>Сборник "От Советского Информбюро..." прежде всего, несомненно, важный исторический, а не просто литературно-публицистический документ. Его содержание охватывает самое драматическое четырехлетие XX века: 1941 - 1945. Годы, когда на советско-германском фронте, по существу, решалась судьба всего человечества, когда многим на Западе казалось, что Советский Союз не выдержит, выдержать не может, что катастрофа Советского государства неминуема.</a:t>
            </a:r>
          </a:p>
          <a:p>
            <a:pPr marL="0" indent="0">
              <a:buNone/>
            </a:pPr>
            <a:r>
              <a:rPr lang="ru-RU" sz="1600" dirty="0" smtClean="0"/>
              <a:t>В кругах западных скептиков тогда еще не понимали, что война с социалистической страной совсем не то, что война с капиталистической, что в расчет военного потенциала социалистического государства входят иные слагаемые, иные мерила.</a:t>
            </a:r>
          </a:p>
          <a:p>
            <a:pPr marL="0" indent="0">
              <a:buNone/>
            </a:pPr>
            <a:r>
              <a:rPr lang="ru-RU" sz="1600" dirty="0" smtClean="0"/>
              <a:t>Вчитываясь в настоящий сборник, особенно ясно ощущаешь эту истину.</a:t>
            </a:r>
          </a:p>
          <a:p>
            <a:pPr marL="0" indent="0">
              <a:buNone/>
            </a:pPr>
            <a:r>
              <a:rPr lang="ru-RU" sz="1600" dirty="0" smtClean="0"/>
              <a:t>Издание дополнено множеством иллюстраций.</a:t>
            </a:r>
            <a:endParaRPr lang="ru-RU" sz="16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772" y="1900314"/>
            <a:ext cx="2841132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5802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Arial Black" pitchFamily="34" charset="0"/>
              </a:rPr>
              <a:t>Брестская крепость</a:t>
            </a:r>
            <a:br>
              <a:rPr lang="ru-RU" dirty="0" smtClean="0">
                <a:latin typeface="Arial Black" pitchFamily="34" charset="0"/>
              </a:rPr>
            </a:br>
            <a:r>
              <a:rPr lang="ru-RU" dirty="0" smtClean="0">
                <a:latin typeface="Arial Black" pitchFamily="34" charset="0"/>
              </a:rPr>
              <a:t>С.С. Смирнов</a:t>
            </a:r>
            <a:endParaRPr lang="ru-RU" dirty="0"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23928" y="1916832"/>
            <a:ext cx="5050904" cy="452596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 smtClean="0"/>
              <a:t>Эта книга сама - часть истории. По мере создания она меняла судьбы своих героев, спасала от забвения и лжи сотни имен. Автор проделал колоссальную работу, по крупицам собирая мозаичную картину великой битвы, которую в течение многих дней вела горстка защитников с многократно превосходящими силами противника. Это книга о надежде, отчаянии и силе духа. Без книги С. Смирнова наша память о Великой Отечественной войне, о народном характере и о самой крепости была бы неполной. "Брестская крепость" - литературный памятник одному из самых драматических и значительных событий военной истории ХХ века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3099238" cy="4879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37482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Arial Black" pitchFamily="34" charset="0"/>
              </a:rPr>
              <a:t>«Завтра была война»</a:t>
            </a:r>
            <a:br>
              <a:rPr lang="ru-RU" sz="3200" dirty="0" smtClean="0">
                <a:latin typeface="Arial Black" pitchFamily="34" charset="0"/>
              </a:rPr>
            </a:br>
            <a:r>
              <a:rPr lang="ru-RU" sz="3200" dirty="0" smtClean="0">
                <a:latin typeface="Arial Black" pitchFamily="34" charset="0"/>
              </a:rPr>
              <a:t>Борис Васильев</a:t>
            </a:r>
            <a:endParaRPr lang="ru-RU" sz="3200" dirty="0"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23928" y="1772816"/>
            <a:ext cx="4618856" cy="45259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smtClean="0"/>
              <a:t>Действие повести Бориса Васильева происходит накануне войны. Она рассказывает об учениках 9-го "Б", их взрослении и становлении, дружбе и любви, первом серьезном нравственном выборе и противостоянии. Их молодости, которая категорична, </a:t>
            </a:r>
            <a:r>
              <a:rPr lang="ru-RU" dirty="0" err="1" smtClean="0"/>
              <a:t>безоглядна</a:t>
            </a:r>
            <a:r>
              <a:rPr lang="ru-RU" dirty="0" smtClean="0"/>
              <a:t> и стремительна. И очень коротка, потому что "завтра была война"...</a:t>
            </a:r>
            <a:endParaRPr lang="ru-RU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92553"/>
            <a:ext cx="2954697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04671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Arial Black" pitchFamily="34" charset="0"/>
              </a:rPr>
              <a:t>«Мадонна с пайковым хлебом»</a:t>
            </a:r>
            <a:br>
              <a:rPr lang="ru-RU" sz="3200" dirty="0" smtClean="0">
                <a:latin typeface="Arial Black" pitchFamily="34" charset="0"/>
              </a:rPr>
            </a:br>
            <a:r>
              <a:rPr lang="ru-RU" sz="3200" dirty="0" smtClean="0">
                <a:latin typeface="Arial Black" pitchFamily="34" charset="0"/>
              </a:rPr>
              <a:t>Мария Глушко</a:t>
            </a:r>
            <a:endParaRPr lang="ru-RU" sz="3200" dirty="0"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51920" y="1600200"/>
            <a:ext cx="5040560" cy="478112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 smtClean="0"/>
              <a:t>Автобиографический роман писательницы, чья юность выпала на тяжёлые годы Великой Отечественной войны.</a:t>
            </a:r>
          </a:p>
          <a:p>
            <a:pPr marL="0" indent="0">
              <a:buNone/>
            </a:pPr>
            <a:r>
              <a:rPr lang="ru-RU" dirty="0" smtClean="0"/>
              <a:t>Идёт 1941 год. Студентка Нина Нечаева, ожидающая ребёнка, прощается с супругом и отправляется в эвакуацию в Ташкент. Ей, дочери генерала, не знавшей лишений, суждено увидеть и узнать войну настоящую, спутники которой - страшный голод и холод, расставания, потери и предательства.</a:t>
            </a:r>
          </a:p>
          <a:p>
            <a:pPr marL="0" indent="0">
              <a:buNone/>
            </a:pPr>
            <a:r>
              <a:rPr lang="ru-RU" dirty="0" smtClean="0"/>
              <a:t>Не раз смерть заглядывала в глаза Нине, но девушка боролась - не ради себя, а ради сына. Её судьба, судьба её семьи - яркое отражение истории нашей страны. И роман Марии Васильевны Глушко повествует о том, как из малого складывается идеал материнства и что значат в нашей жизни самопожертвование и сострадание.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06" y="1628800"/>
            <a:ext cx="3367920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285679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Arial Black" pitchFamily="34" charset="0"/>
              </a:rPr>
              <a:t>Брест. Лето 1941 г. Документы. Материалы. Фотографии</a:t>
            </a:r>
            <a:endParaRPr lang="ru-RU" sz="3200" dirty="0"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67944" y="1700808"/>
            <a:ext cx="4834880" cy="45259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/>
              <a:t>Данный сборник посвящен событиям, произошедшим в Бресте и Брестской крепости в июне—июле 1941 г., и впервые вводит в научный оборот широкий спектр источников, делает доступными документы и материалы, наиболее важные для понимания событий начального периода войны. Издание ориентировано на историков, краеведов, студентов, а также всех, кто интересуется историей города Бреста и Брестской крепости. Все текстовые источники приводятся на языке оригинала и в переводе на русский язык</a:t>
            </a: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13" y="1412776"/>
            <a:ext cx="3024336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68130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Arial Black" pitchFamily="34" charset="0"/>
              </a:rPr>
              <a:t>«Первые дни войны Леонид»</a:t>
            </a:r>
            <a:br>
              <a:rPr lang="ru-RU" sz="3200" dirty="0" smtClean="0">
                <a:latin typeface="Arial Black" pitchFamily="34" charset="0"/>
              </a:rPr>
            </a:br>
            <a:r>
              <a:rPr lang="ru-RU" sz="3200" dirty="0" smtClean="0">
                <a:latin typeface="Arial Black" pitchFamily="34" charset="0"/>
              </a:rPr>
              <a:t>Сандалов</a:t>
            </a:r>
            <a:endParaRPr lang="ru-RU" sz="3200" dirty="0"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51920" y="1670074"/>
            <a:ext cx="5112568" cy="4525963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ru-RU" sz="4500" dirty="0" smtClean="0"/>
              <a:t>Предлагаемая читателю книга представляет собой изданный в 1961 году под грифом "Секретно", а в настоящее время рассекреченный военно-исторический очерк о боевых действиях войск 4-й армии в начальный период Великой Отечественной войны.</a:t>
            </a:r>
          </a:p>
          <a:p>
            <a:pPr marL="0" indent="0">
              <a:buNone/>
            </a:pPr>
            <a:r>
              <a:rPr lang="ru-RU" sz="4500" dirty="0" smtClean="0"/>
              <a:t>С момента выхода книги прошло почти три десятилетия. Сегодня о 41-м мы узнаем все больше и больше, из архивов извлекаются новые документы. Возможно, автор, если бы он готовил свою книгу к переизданию, ввел бы новые оценки, уточнил бы ряд положений, более обстоятельно показал роль штаба в организации отпора врагу, углубил бы критический анализ деятельности руководства Западного фронта и 4-й армии. Но, к сожалению, автора нет в живых. Думается, читатель найдет в книге упущения, спорные моменты, но в целом она дает картину о первых днях войны.</a:t>
            </a:r>
          </a:p>
          <a:p>
            <a:endParaRPr lang="ru-RU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484784"/>
            <a:ext cx="3203739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03490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4638"/>
            <a:ext cx="8496944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Arial Black" pitchFamily="34" charset="0"/>
              </a:rPr>
              <a:t>«Брест. Июнь. Крепость. Книга Первая»</a:t>
            </a:r>
            <a:br>
              <a:rPr lang="ru-RU" sz="2800" dirty="0" smtClean="0">
                <a:latin typeface="Arial Black" pitchFamily="34" charset="0"/>
              </a:rPr>
            </a:br>
            <a:r>
              <a:rPr lang="ru-RU" sz="2800" dirty="0" smtClean="0">
                <a:latin typeface="Arial Black" pitchFamily="34" charset="0"/>
              </a:rPr>
              <a:t>Ростислав Алиев, Илья Рыжов</a:t>
            </a:r>
            <a:endParaRPr lang="ru-RU" sz="2800" dirty="0"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95936" y="1772816"/>
            <a:ext cx="4896544" cy="4525963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ru-RU" dirty="0" smtClean="0"/>
              <a:t>Двухтомник "Брест. Июнь. Крепость" - наиболее полное произведение о драматических событиях 1941 года, связанных с брестской твердыней. Издание насыщено документами и богато иллюстрировано. Многие собранные в нем материалы уникальны и публикуются впервые.</a:t>
            </a:r>
          </a:p>
          <a:p>
            <a:pPr marL="0" indent="0">
              <a:buNone/>
            </a:pPr>
            <a:r>
              <a:rPr lang="ru-RU" dirty="0" smtClean="0"/>
              <a:t>Издание адресовано всем, кто интересуется темой Второй мировой войны и приграничных сражений в июне 1941 г. </a:t>
            </a:r>
          </a:p>
          <a:p>
            <a:pPr marL="0" indent="0">
              <a:buNone/>
            </a:pPr>
            <a:r>
              <a:rPr lang="ru-RU" dirty="0"/>
              <a:t>Книга выпускается двумя томами: первый (главы 1-8) посвящен самому насыщенному событиями дню – 22 июня. Детально разбираются все те события Солнцеворота, что предопределили дальнейший ход событий. Второй том (главы 9-10) охватывает основную часть брестских событий (23-29 июня): долгие дни Обороны, ночные прорывы...</a:t>
            </a: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72816"/>
            <a:ext cx="3297604" cy="42276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60702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Arial Black" pitchFamily="34" charset="0"/>
              </a:rPr>
              <a:t>«И началась война…»</a:t>
            </a:r>
            <a:br>
              <a:rPr lang="ru-RU" sz="3200" dirty="0" smtClean="0">
                <a:latin typeface="Arial Black" pitchFamily="34" charset="0"/>
              </a:rPr>
            </a:br>
            <a:r>
              <a:rPr lang="ru-RU" sz="3200" dirty="0" smtClean="0">
                <a:latin typeface="Arial Black" pitchFamily="34" charset="0"/>
              </a:rPr>
              <a:t>Игорь Иванов</a:t>
            </a:r>
            <a:endParaRPr lang="ru-RU" sz="3200" dirty="0"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67944" y="1916832"/>
            <a:ext cx="4690864" cy="45259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smtClean="0"/>
              <a:t>Действие повести происходит в Москве и Подмосковье в 1941 году. Главные герои - девушки и юноши, только что закончившие 9-й класс. Они тушат зажигалки, работают на заводе, принимают участие в оборонных работах и, наконец, уходят на Фронт. С действующими лицами повести мы встречаемся в первые дни Великой Отечественной войны и расстаемся, когда приходит весть о разгроме немецко-фашистских войск под Москвой.</a:t>
            </a:r>
          </a:p>
          <a:p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556792"/>
            <a:ext cx="2914650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25888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23928" y="2646946"/>
            <a:ext cx="4906888" cy="423793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/>
              <a:t>В подборке — книги советских писателей-фронтовиков и современных авторов о первых днях этого страшного времени. Кого-то война застигла дома в кругу родных, кого-то в отпуске или командировке, тем самым на годы разлучив с семьями. Но жизнь каждого человека разделилась на до и после. И несколько последующих лет проходили в тяжелейших условиях, но под девизом: «Все для фронта! Все для победы!». Именно благодаря такой общей стойкости духа и стала возможной победа 1945 года.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1628800"/>
            <a:ext cx="79208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22 июня 1941 года в 4:00 утра немецкие войска нарушили пакт о ненападении, который ранее заключили с СССР, и атаковали советско-германскую границу на всем ее протяжении — от Черного до Баренцева морей. 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782697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Arial Black" pitchFamily="34" charset="0"/>
              </a:rPr>
              <a:t>«В августовских лесах»</a:t>
            </a:r>
            <a:br>
              <a:rPr lang="ru-RU" sz="3200" dirty="0" smtClean="0">
                <a:latin typeface="Arial Black" pitchFamily="34" charset="0"/>
              </a:rPr>
            </a:br>
            <a:r>
              <a:rPr lang="ru-RU" sz="3200" dirty="0" smtClean="0">
                <a:latin typeface="Arial Black" pitchFamily="34" charset="0"/>
              </a:rPr>
              <a:t>Павел Федоров</a:t>
            </a:r>
            <a:endParaRPr lang="ru-RU" sz="3200" dirty="0"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23928" y="1700808"/>
            <a:ext cx="4978896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600" dirty="0" smtClean="0"/>
              <a:t>Творчество видного советского писателя Павла Ильича Федорова теснейшим образом связано с Советской Армией, с пограничными войсками. Широко известны его романы "Генерал </a:t>
            </a:r>
            <a:r>
              <a:rPr lang="ru-RU" sz="1600" dirty="0" err="1" smtClean="0"/>
              <a:t>Доватор</a:t>
            </a:r>
            <a:r>
              <a:rPr lang="ru-RU" sz="1600" dirty="0" smtClean="0"/>
              <a:t>", "Всадники и кони", повести "Встречный ветер", "У главной черты", "Будем жить", "Пограничная тишина" и другие.</a:t>
            </a:r>
          </a:p>
          <a:p>
            <a:pPr marL="0" indent="0">
              <a:buNone/>
            </a:pPr>
            <a:r>
              <a:rPr lang="ru-RU" sz="1600" dirty="0" smtClean="0"/>
              <a:t>Основным материалом для романа "В Августовских лесах" послужили героические действия пограничников </a:t>
            </a:r>
            <a:r>
              <a:rPr lang="ru-RU" sz="1600" dirty="0" err="1" smtClean="0"/>
              <a:t>Юзехватовской</a:t>
            </a:r>
            <a:r>
              <a:rPr lang="ru-RU" sz="1600" dirty="0" smtClean="0"/>
              <a:t> заставы в Западной Белоруссии в первые часы и дни Великой Отечественной войны. Писатель создает яркий образ начальника заставы лейтенанта Виктора Усова, которому за доблесть и мужество в борьбе с врагом посмертно было присвоено звание Героя Советского Союза, политрука Александра </a:t>
            </a:r>
            <a:r>
              <a:rPr lang="ru-RU" sz="1600" dirty="0" err="1" smtClean="0"/>
              <a:t>Шарипова</a:t>
            </a:r>
            <a:r>
              <a:rPr lang="ru-RU" sz="1600" dirty="0" smtClean="0"/>
              <a:t>, многих сержантов и солдат, отличившихся в боях.</a:t>
            </a:r>
          </a:p>
          <a:p>
            <a:pPr marL="0" indent="0">
              <a:buNone/>
            </a:pPr>
            <a:r>
              <a:rPr lang="ru-RU" sz="1600" dirty="0" smtClean="0"/>
              <a:t>Роман отличают глубокое проникновение во внутренний мир героев, яркое изображение народной жизни в предвоенное и военное время, сочный, образный язык.</a:t>
            </a:r>
            <a:endParaRPr lang="ru-RU" sz="1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10" y="1700808"/>
            <a:ext cx="3096344" cy="4703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63912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Arial Black" pitchFamily="34" charset="0"/>
              </a:rPr>
              <a:t>«Июль 41 года» </a:t>
            </a:r>
            <a:br>
              <a:rPr lang="ru-RU" sz="3200" dirty="0" smtClean="0">
                <a:latin typeface="Arial Black" pitchFamily="34" charset="0"/>
              </a:rPr>
            </a:br>
            <a:r>
              <a:rPr lang="ru-RU" sz="3200" dirty="0" smtClean="0">
                <a:latin typeface="Arial Black" pitchFamily="34" charset="0"/>
              </a:rPr>
              <a:t>Григорий Бакланов</a:t>
            </a:r>
            <a:endParaRPr lang="ru-RU" sz="3200" dirty="0"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23928" y="1844824"/>
            <a:ext cx="5050904" cy="45259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/>
              <a:t>В книгу замечательного писателя-фронтовика Григория Яковлевича Бакланова вошли произведения, принесшие автору заслуженную известность и популярность. Посвященная судьбам молодых офицеров повесть "Навеки девятнадцатилетние" была отмечена Государственной премией СССР, а роман "Июль 41 года" стал одной из первых книг, назвавшей среди причин поражения в начале войны уничтожение Сталиным офицерского корпуса Красной армии.</a:t>
            </a:r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6792"/>
            <a:ext cx="2733675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67758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Arial Black" pitchFamily="34" charset="0"/>
              </a:rPr>
              <a:t>«Огненное лето»</a:t>
            </a:r>
            <a:br>
              <a:rPr lang="ru-RU" sz="3200" dirty="0" smtClean="0">
                <a:latin typeface="Arial Black" pitchFamily="34" charset="0"/>
              </a:rPr>
            </a:br>
            <a:r>
              <a:rPr lang="ru-RU" sz="3200" dirty="0" smtClean="0">
                <a:latin typeface="Arial Black" pitchFamily="34" charset="0"/>
              </a:rPr>
              <a:t>Александр Авраменко</a:t>
            </a:r>
            <a:endParaRPr lang="ru-RU" sz="3200" dirty="0"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51920" y="1772816"/>
            <a:ext cx="4906888" cy="45259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dirty="0" smtClean="0"/>
              <a:t>"Чужой земли мы не хотим ни пяди, но и своей вершка не отдадим", - так пелось в известной предвоенной песне. И братья </a:t>
            </a:r>
            <a:r>
              <a:rPr lang="ru-RU" dirty="0" err="1" smtClean="0"/>
              <a:t>Столяровы</a:t>
            </a:r>
            <a:r>
              <a:rPr lang="ru-RU" dirty="0" smtClean="0"/>
              <a:t> выбрали для себя древнюю и благородную профессию - Родину защищать. Александр стал танкистом, Владимир - летчиком, оба с честью прошли войну с белофиннами. Но 22 июня 1941 года началась для </a:t>
            </a:r>
            <a:r>
              <a:rPr lang="ru-RU" dirty="0" err="1" smtClean="0"/>
              <a:t>Столяровых</a:t>
            </a:r>
            <a:r>
              <a:rPr lang="ru-RU" dirty="0" smtClean="0"/>
              <a:t>, как и для всей Советской страны, новая жизнь. Кровопролитные бои, отчаянные схватки с беспощадным врагом, потери друзей, смерть, пролетающая мимо виска, - таким осталось в их памяти огненное лето 1941-го...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00808"/>
            <a:ext cx="2908417" cy="44155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0144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latin typeface="Arial Black" pitchFamily="34" charset="0"/>
                <a:cs typeface="Courier New" pitchFamily="49" charset="0"/>
              </a:rPr>
              <a:t>«Вяземская голгофа генерала Конева»</a:t>
            </a:r>
            <a:br>
              <a:rPr lang="ru-RU" sz="2800" dirty="0" smtClean="0">
                <a:latin typeface="Arial Black" pitchFamily="34" charset="0"/>
                <a:cs typeface="Courier New" pitchFamily="49" charset="0"/>
              </a:rPr>
            </a:br>
            <a:r>
              <a:rPr lang="ru-RU" sz="2800" dirty="0" smtClean="0">
                <a:latin typeface="Arial Black" pitchFamily="34" charset="0"/>
                <a:cs typeface="Courier New" pitchFamily="49" charset="0"/>
              </a:rPr>
              <a:t>М. Н. Филиппенков</a:t>
            </a:r>
            <a:endParaRPr lang="ru-RU" sz="2800" dirty="0">
              <a:latin typeface="Arial Black" pitchFamily="34" charset="0"/>
              <a:cs typeface="Courier New" pitchFamily="49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51920" y="1556792"/>
            <a:ext cx="5184576" cy="50405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 smtClean="0"/>
              <a:t>Все дальше в прошлое ухолят события Великой Отечественной войны, но не ослабевает интерес к жестоким схваткам той поры. Одной из трагических страниц Второй мировой войны являются события в Вяземском котле 1941 г.</a:t>
            </a:r>
          </a:p>
          <a:p>
            <a:pPr marL="0" indent="0">
              <a:buNone/>
            </a:pPr>
            <a:r>
              <a:rPr lang="ru-RU" sz="2000" dirty="0" smtClean="0"/>
              <a:t>На страницах книги автор детально рассказывает о кровавых боях за город Сычевку и об образовании Вяземского котла. Ход боевых действий расписан им не по дням, а по часам. За сухими строчками документов стоят человеческие судьбы. Анализируя значительное количество документов, </a:t>
            </a:r>
            <a:r>
              <a:rPr lang="ru-RU" sz="2000" dirty="0" err="1" smtClean="0"/>
              <a:t>М.Н.Филиппенков</a:t>
            </a:r>
            <a:r>
              <a:rPr lang="ru-RU" sz="2000" dirty="0" smtClean="0"/>
              <a:t> старается дать правдивое и точное описание забытого сражения Второй мировой войны.</a:t>
            </a:r>
            <a:endParaRPr lang="ru-RU" sz="2000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00808"/>
            <a:ext cx="2865918" cy="43611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35617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Arial Black" pitchFamily="34" charset="0"/>
              </a:rPr>
              <a:t>«Волоколамское шоссе»</a:t>
            </a:r>
            <a:br>
              <a:rPr lang="ru-RU" sz="3200" dirty="0" smtClean="0">
                <a:latin typeface="Arial Black" pitchFamily="34" charset="0"/>
              </a:rPr>
            </a:br>
            <a:r>
              <a:rPr lang="ru-RU" sz="3200" dirty="0" smtClean="0">
                <a:latin typeface="Arial Black" pitchFamily="34" charset="0"/>
              </a:rPr>
              <a:t>Александр Бек</a:t>
            </a:r>
            <a:endParaRPr lang="ru-RU" sz="3200" dirty="0"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23928" y="1772816"/>
            <a:ext cx="4834880" cy="452596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 smtClean="0"/>
              <a:t>Фронтовик, военный корреспондент и замечательный прозаик Александр Бек над знаменитым романом- тетралогией "Волоколамское шоссе" работал двадцать лет. Первые повести, рассказывающие о подвиге генерала Панфилова и его бойцов под Москвой, были опубликованы в 1942 - 1943 годах, а две последние увидели свет в журнале "Новый мир" в 1960-м.</a:t>
            </a:r>
          </a:p>
          <a:p>
            <a:pPr marL="0" indent="0">
              <a:buNone/>
            </a:pPr>
            <a:r>
              <a:rPr lang="ru-RU" dirty="0" smtClean="0"/>
              <a:t>Это произведение было переведено почти на все основные языки мира, во многих странах оно вошло в обязательное чтение для слушателей военных академий, а в ЦРУ по книге Бека изучали психологию советского командира и "загадочную душу" русского человека, победившего в Великой войне.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46" y="1844824"/>
            <a:ext cx="3096344" cy="4151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7381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dirty="0" smtClean="0">
                <a:latin typeface="Arial Black" pitchFamily="34" charset="0"/>
              </a:rPr>
              <a:t>«Я - снайпер. В боях за Севастополь и Одессу»</a:t>
            </a:r>
            <a:br>
              <a:rPr lang="ru-RU" sz="3200" dirty="0" smtClean="0">
                <a:latin typeface="Arial Black" pitchFamily="34" charset="0"/>
              </a:rPr>
            </a:br>
            <a:r>
              <a:rPr lang="ru-RU" sz="3200" dirty="0" smtClean="0">
                <a:latin typeface="Arial Black" pitchFamily="34" charset="0"/>
              </a:rPr>
              <a:t>Людмила Павличенко</a:t>
            </a:r>
            <a:endParaRPr lang="ru-RU" sz="3200" dirty="0"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23928" y="1844824"/>
            <a:ext cx="4906888" cy="4525963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ru-RU" dirty="0" smtClean="0"/>
              <a:t>Книга воспоминаний Героя Советского Союза, знаменитого снайпера Великой Отечественной войны Л.М. Павличенко подробно рассказывает об обороне Одессы и Севастополя в 1941—1942 гг., о фронтовой службе сверхметких стрелков, а также о поездке советской комсомольско-молодежной делегации в США на Всемирную студенческую ассамблею осенью 1942 г.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73" y="1628800"/>
            <a:ext cx="3191037" cy="4786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7211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latin typeface="Arial Black" pitchFamily="34" charset="0"/>
              </a:rPr>
              <a:t>«Солдатский долг»</a:t>
            </a:r>
            <a:br>
              <a:rPr lang="ru-RU" sz="3200" dirty="0" smtClean="0">
                <a:latin typeface="Arial Black" pitchFamily="34" charset="0"/>
              </a:rPr>
            </a:br>
            <a:r>
              <a:rPr lang="ru-RU" sz="3200" dirty="0" smtClean="0">
                <a:latin typeface="Arial Black" pitchFamily="34" charset="0"/>
              </a:rPr>
              <a:t>К. К. Рокоссовский</a:t>
            </a:r>
            <a:endParaRPr lang="ru-RU" sz="3200" dirty="0">
              <a:latin typeface="Arial Black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51920" y="1484784"/>
            <a:ext cx="5184576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/>
              <a:t>На долю Константина Рокоссовского выпало немало испытаний. Он участвовал в трех войнах - Первой мировой, Гражданской, Второй мировой и в военном конфликте на КВЖД, пострадал от сталинских репрессий, был ранен в бою, на него покушались враги.</a:t>
            </a:r>
            <a:br>
              <a:rPr lang="ru-RU" sz="2000" dirty="0"/>
            </a:br>
            <a:r>
              <a:rPr lang="ru-RU" sz="2000" dirty="0"/>
              <a:t>Воспоминания </a:t>
            </a:r>
            <a:r>
              <a:rPr lang="ru-RU" sz="2000" dirty="0" err="1"/>
              <a:t>К.К.Рокоссовского</a:t>
            </a:r>
            <a:r>
              <a:rPr lang="ru-RU" sz="2000" dirty="0"/>
              <a:t> рассказывают нам об удивительной судьбе Маршала Советского Союза и Польши. В центре повествования - Великая Отечественная война. На страницах книги автор последовательно восстанавливает обстоятельства важнейших и кровопролитнейших сражений войны. Простым и ясным языком маршал излагает историю своей жизни, дав ей красочное название - "Солдатский долг</a:t>
            </a:r>
            <a:r>
              <a:rPr lang="ru-RU" sz="2000" dirty="0" smtClean="0"/>
              <a:t>".</a:t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36" y="1628800"/>
            <a:ext cx="3167258" cy="4873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649746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1664</Words>
  <Application>Microsoft Office PowerPoint</Application>
  <PresentationFormat>Экран (4:3)</PresentationFormat>
  <Paragraphs>50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«Завтра была война…» Произведения, посвящённые первым дням ВОВ</vt:lpstr>
      <vt:lpstr>Презентация PowerPoint</vt:lpstr>
      <vt:lpstr>«В августовских лесах» Павел Федоров</vt:lpstr>
      <vt:lpstr>«Июль 41 года»  Григорий Бакланов</vt:lpstr>
      <vt:lpstr>«Огненное лето» Александр Авраменко</vt:lpstr>
      <vt:lpstr>«Вяземская голгофа генерала Конева» М. Н. Филиппенков</vt:lpstr>
      <vt:lpstr>«Волоколамское шоссе» Александр Бек</vt:lpstr>
      <vt:lpstr>«Я - снайпер. В боях за Севастополь и Одессу» Людмила Павличенко</vt:lpstr>
      <vt:lpstr>«Солдатский долг» К. К. Рокоссовский</vt:lpstr>
      <vt:lpstr>«Война» Иван Стаднюк</vt:lpstr>
      <vt:lpstr>От советского информбюро... 1941-1945. В двух томах. Том 1</vt:lpstr>
      <vt:lpstr>Брестская крепость С.С. Смирнов</vt:lpstr>
      <vt:lpstr>«Завтра была война» Борис Васильев</vt:lpstr>
      <vt:lpstr>«Мадонна с пайковым хлебом» Мария Глушко</vt:lpstr>
      <vt:lpstr>Брест. Лето 1941 г. Документы. Материалы. Фотографии</vt:lpstr>
      <vt:lpstr>«Первые дни войны Леонид» Сандалов</vt:lpstr>
      <vt:lpstr>«Брест. Июнь. Крепость. Книга Первая» Ростислав Алиев, Илья Рыжов</vt:lpstr>
      <vt:lpstr>«И началась война…» Игорь Иванов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librarian</dc:creator>
  <cp:lastModifiedBy>librarian</cp:lastModifiedBy>
  <cp:revision>8</cp:revision>
  <dcterms:created xsi:type="dcterms:W3CDTF">2021-06-18T08:47:15Z</dcterms:created>
  <dcterms:modified xsi:type="dcterms:W3CDTF">2021-06-18T10:20:08Z</dcterms:modified>
</cp:coreProperties>
</file>