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01" r:id="rId3"/>
    <p:sldId id="300" r:id="rId4"/>
    <p:sldId id="327" r:id="rId5"/>
    <p:sldId id="328" r:id="rId6"/>
    <p:sldId id="304" r:id="rId7"/>
    <p:sldId id="309" r:id="rId8"/>
    <p:sldId id="312" r:id="rId9"/>
    <p:sldId id="317" r:id="rId10"/>
    <p:sldId id="319" r:id="rId11"/>
    <p:sldId id="320" r:id="rId12"/>
    <p:sldId id="321" r:id="rId13"/>
    <p:sldId id="32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85C"/>
    <a:srgbClr val="1060B8"/>
    <a:srgbClr val="009900"/>
    <a:srgbClr val="190F9D"/>
    <a:srgbClr val="E119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10ACA-9C20-4C57-85F9-44E8503CE88E}" type="doc">
      <dgm:prSet loTypeId="urn:microsoft.com/office/officeart/2005/8/layout/vList4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A2C1795-E73F-4035-B171-32B39FE590C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>
            <a:lnSpc>
              <a:spcPct val="100000"/>
            </a:lnSpc>
          </a:pP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Выплата подъемных – 50 000 р. (при условии устройства на работу по специальности после завершения обучения)</a:t>
          </a:r>
        </a:p>
      </dgm:t>
    </dgm:pt>
    <dgm:pt modelId="{CCFE2284-0090-4142-BC89-84984AFA98D9}" type="parTrans" cxnId="{53CAA4C7-01EA-4E43-B950-BAE2FA16C610}">
      <dgm:prSet/>
      <dgm:spPr/>
      <dgm:t>
        <a:bodyPr/>
        <a:lstStyle/>
        <a:p>
          <a:endParaRPr lang="ru-RU"/>
        </a:p>
      </dgm:t>
    </dgm:pt>
    <dgm:pt modelId="{2FB2DF34-69E7-4799-88B6-A55565C0F7AE}" type="sibTrans" cxnId="{53CAA4C7-01EA-4E43-B950-BAE2FA16C610}">
      <dgm:prSet/>
      <dgm:spPr/>
      <dgm:t>
        <a:bodyPr/>
        <a:lstStyle/>
        <a:p>
          <a:endParaRPr lang="ru-RU"/>
        </a:p>
      </dgm:t>
    </dgm:pt>
    <dgm:pt modelId="{623E9FFA-2C38-476F-8687-6D17C5B08A7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Рабочий день 4 часа, отпуск 56 календарных дней (в системе образования)</a:t>
          </a:r>
        </a:p>
      </dgm:t>
    </dgm:pt>
    <dgm:pt modelId="{A634CA99-B47A-41BB-B683-29DB7EF5819C}" type="parTrans" cxnId="{1F4A0337-53C5-4A93-937A-5E9272613E7A}">
      <dgm:prSet/>
      <dgm:spPr/>
      <dgm:t>
        <a:bodyPr/>
        <a:lstStyle/>
        <a:p>
          <a:endParaRPr lang="ru-RU"/>
        </a:p>
      </dgm:t>
    </dgm:pt>
    <dgm:pt modelId="{E7AC487F-D964-4E7F-A929-3DB0C6C1C36E}" type="sibTrans" cxnId="{1F4A0337-53C5-4A93-937A-5E9272613E7A}">
      <dgm:prSet/>
      <dgm:spPr/>
      <dgm:t>
        <a:bodyPr/>
        <a:lstStyle/>
        <a:p>
          <a:endParaRPr lang="ru-RU"/>
        </a:p>
      </dgm:t>
    </dgm:pt>
    <dgm:pt modelId="{A9753664-7DC6-4E34-BE07-99F9B5A28F1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Знания о развитии, воспитании, образовании детей, которые пригодятся в будущем</a:t>
          </a:r>
        </a:p>
      </dgm:t>
    </dgm:pt>
    <dgm:pt modelId="{E8F001C8-90D7-47CA-AC67-33CF0EECDAA8}" type="parTrans" cxnId="{9A613350-C138-4FFF-9353-CA18A0D99ABA}">
      <dgm:prSet/>
      <dgm:spPr/>
      <dgm:t>
        <a:bodyPr/>
        <a:lstStyle/>
        <a:p>
          <a:endParaRPr lang="ru-RU"/>
        </a:p>
      </dgm:t>
    </dgm:pt>
    <dgm:pt modelId="{221906D3-6019-4495-83E1-DAC22026A65E}" type="sibTrans" cxnId="{9A613350-C138-4FFF-9353-CA18A0D99ABA}">
      <dgm:prSet/>
      <dgm:spPr/>
      <dgm:t>
        <a:bodyPr/>
        <a:lstStyle/>
        <a:p>
          <a:endParaRPr lang="ru-RU"/>
        </a:p>
      </dgm:t>
    </dgm:pt>
    <dgm:pt modelId="{2C6473CF-74C1-4C69-B820-041BC9C9F4A2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Возможность консультировать знакомых, коллег по вопросам развития детей</a:t>
          </a:r>
        </a:p>
      </dgm:t>
    </dgm:pt>
    <dgm:pt modelId="{07E19130-80C1-4825-8400-09B9C9AFF7CE}" type="parTrans" cxnId="{9D93A130-62B6-4BAA-93E4-FA1753A57660}">
      <dgm:prSet/>
      <dgm:spPr/>
      <dgm:t>
        <a:bodyPr/>
        <a:lstStyle/>
        <a:p>
          <a:endParaRPr lang="ru-RU"/>
        </a:p>
      </dgm:t>
    </dgm:pt>
    <dgm:pt modelId="{8CA37864-9BC1-4A64-8B26-7929F5F18A52}" type="sibTrans" cxnId="{9D93A130-62B6-4BAA-93E4-FA1753A57660}">
      <dgm:prSet/>
      <dgm:spPr/>
      <dgm:t>
        <a:bodyPr/>
        <a:lstStyle/>
        <a:p>
          <a:endParaRPr lang="ru-RU"/>
        </a:p>
      </dgm:t>
    </dgm:pt>
    <dgm:pt modelId="{458FBD0C-1342-45FE-A8FC-87CB05E1865E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Перспектива работы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тьютором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(сопровождающим);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сурдопереводчиком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после окончания спец. курсов</a:t>
          </a:r>
        </a:p>
      </dgm:t>
    </dgm:pt>
    <dgm:pt modelId="{E3E3B937-3D85-4E64-8343-B7CE02152B1F}" type="parTrans" cxnId="{49C05CA9-D2C4-4987-8082-8DE308B08009}">
      <dgm:prSet/>
      <dgm:spPr/>
      <dgm:t>
        <a:bodyPr/>
        <a:lstStyle/>
        <a:p>
          <a:endParaRPr lang="ru-RU"/>
        </a:p>
      </dgm:t>
    </dgm:pt>
    <dgm:pt modelId="{42501C4D-4987-43D2-B9F4-E267021AAFFE}" type="sibTrans" cxnId="{49C05CA9-D2C4-4987-8082-8DE308B08009}">
      <dgm:prSet/>
      <dgm:spPr/>
      <dgm:t>
        <a:bodyPr/>
        <a:lstStyle/>
        <a:p>
          <a:endParaRPr lang="ru-RU"/>
        </a:p>
      </dgm:t>
    </dgm:pt>
    <dgm:pt modelId="{F7ED94CF-1767-4344-B5BF-05EE0ABEFA0C}" type="pres">
      <dgm:prSet presAssocID="{E6B10ACA-9C20-4C57-85F9-44E8503CE8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6B2041-0FE4-482D-BCC3-EE8FE9A63B2C}" type="pres">
      <dgm:prSet presAssocID="{EA2C1795-E73F-4035-B171-32B39FE590CD}" presName="comp" presStyleCnt="0"/>
      <dgm:spPr/>
    </dgm:pt>
    <dgm:pt modelId="{CC593A57-DFDA-4027-BE90-C4A564E8FC9F}" type="pres">
      <dgm:prSet presAssocID="{EA2C1795-E73F-4035-B171-32B39FE590CD}" presName="box" presStyleLbl="node1" presStyleIdx="0" presStyleCnt="5" custLinFactNeighborX="3353" custLinFactNeighborY="-4059"/>
      <dgm:spPr/>
      <dgm:t>
        <a:bodyPr/>
        <a:lstStyle/>
        <a:p>
          <a:endParaRPr lang="ru-RU"/>
        </a:p>
      </dgm:t>
    </dgm:pt>
    <dgm:pt modelId="{ACBDDE27-0689-4871-BF00-FC155ACA581E}" type="pres">
      <dgm:prSet presAssocID="{EA2C1795-E73F-4035-B171-32B39FE590CD}" presName="img" presStyleLbl="fgImgPlace1" presStyleIdx="0" presStyleCnt="5"/>
      <dgm:spPr>
        <a:blipFill>
          <a:blip xmlns:r="http://schemas.openxmlformats.org/officeDocument/2006/relationships" r:embed="rId1" cstate="print"/>
          <a:srcRect/>
          <a:stretch>
            <a:fillRect t="-15000" b="-15000"/>
          </a:stretch>
        </a:blipFill>
      </dgm:spPr>
    </dgm:pt>
    <dgm:pt modelId="{87BF041B-9AFD-48ED-83BB-9D75E59C9D74}" type="pres">
      <dgm:prSet presAssocID="{EA2C1795-E73F-4035-B171-32B39FE590C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B2268-D253-4E43-AE08-0B9A03AF7F95}" type="pres">
      <dgm:prSet presAssocID="{2FB2DF34-69E7-4799-88B6-A55565C0F7AE}" presName="spacer" presStyleCnt="0"/>
      <dgm:spPr/>
    </dgm:pt>
    <dgm:pt modelId="{1AE66FC5-1376-4FF8-914E-9BF972DB62A5}" type="pres">
      <dgm:prSet presAssocID="{623E9FFA-2C38-476F-8687-6D17C5B08A7A}" presName="comp" presStyleCnt="0"/>
      <dgm:spPr/>
    </dgm:pt>
    <dgm:pt modelId="{83A1820A-23BF-4AF3-96B1-467DF9DA707D}" type="pres">
      <dgm:prSet presAssocID="{623E9FFA-2C38-476F-8687-6D17C5B08A7A}" presName="box" presStyleLbl="node1" presStyleIdx="1" presStyleCnt="5"/>
      <dgm:spPr/>
      <dgm:t>
        <a:bodyPr/>
        <a:lstStyle/>
        <a:p>
          <a:endParaRPr lang="ru-RU"/>
        </a:p>
      </dgm:t>
    </dgm:pt>
    <dgm:pt modelId="{1CF13B88-1505-46B1-A1EF-8EBD21BE840E}" type="pres">
      <dgm:prSet presAssocID="{623E9FFA-2C38-476F-8687-6D17C5B08A7A}" presName="img" presStyleLbl="fgImgPlace1" presStyleIdx="1" presStyleCnt="5" custScaleX="98724" custScaleY="111230" custLinFactNeighborX="-2811" custLinFactNeighborY="-4333"/>
      <dgm:spPr>
        <a:blipFill>
          <a:blip xmlns:r="http://schemas.openxmlformats.org/officeDocument/2006/relationships" r:embed="rId2"/>
          <a:srcRect/>
          <a:stretch>
            <a:fillRect t="-18000" b="-18000"/>
          </a:stretch>
        </a:blipFill>
      </dgm:spPr>
    </dgm:pt>
    <dgm:pt modelId="{D722F2DF-883E-4B61-9ED4-EDB545DA9C74}" type="pres">
      <dgm:prSet presAssocID="{623E9FFA-2C38-476F-8687-6D17C5B08A7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AB6D7-5325-4FBA-8D9D-AC7FD4DB9723}" type="pres">
      <dgm:prSet presAssocID="{E7AC487F-D964-4E7F-A929-3DB0C6C1C36E}" presName="spacer" presStyleCnt="0"/>
      <dgm:spPr/>
    </dgm:pt>
    <dgm:pt modelId="{2DE3AB2C-889B-40E3-9FBB-76A87AA86A5A}" type="pres">
      <dgm:prSet presAssocID="{A9753664-7DC6-4E34-BE07-99F9B5A28F1C}" presName="comp" presStyleCnt="0"/>
      <dgm:spPr/>
    </dgm:pt>
    <dgm:pt modelId="{7CA111AE-7F4B-4550-A072-44CE13D2694A}" type="pres">
      <dgm:prSet presAssocID="{A9753664-7DC6-4E34-BE07-99F9B5A28F1C}" presName="box" presStyleLbl="node1" presStyleIdx="2" presStyleCnt="5" custLinFactNeighborY="-2507"/>
      <dgm:spPr/>
      <dgm:t>
        <a:bodyPr/>
        <a:lstStyle/>
        <a:p>
          <a:endParaRPr lang="ru-RU"/>
        </a:p>
      </dgm:t>
    </dgm:pt>
    <dgm:pt modelId="{7AD6789A-9A54-4BFF-A4F1-8B84A58F9C30}" type="pres">
      <dgm:prSet presAssocID="{A9753664-7DC6-4E34-BE07-99F9B5A28F1C}" presName="img" presStyleLbl="fgImgPlace1" presStyleIdx="2" presStyleCnt="5" custScaleX="97325" custScaleY="114790"/>
      <dgm:spPr>
        <a:blipFill>
          <a:blip xmlns:r="http://schemas.openxmlformats.org/officeDocument/2006/relationships" r:embed="rId3"/>
          <a:srcRect/>
          <a:stretch>
            <a:fillRect t="-12000" b="-12000"/>
          </a:stretch>
        </a:blipFill>
      </dgm:spPr>
    </dgm:pt>
    <dgm:pt modelId="{FBFA4AC4-F956-4DFA-8277-D89DDCB54B49}" type="pres">
      <dgm:prSet presAssocID="{A9753664-7DC6-4E34-BE07-99F9B5A28F1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EE56A-FF64-4400-B9EA-2FAE6CB906A9}" type="pres">
      <dgm:prSet presAssocID="{221906D3-6019-4495-83E1-DAC22026A65E}" presName="spacer" presStyleCnt="0"/>
      <dgm:spPr/>
    </dgm:pt>
    <dgm:pt modelId="{9C89F510-C80B-4BCB-808C-90ADE01A24A1}" type="pres">
      <dgm:prSet presAssocID="{2C6473CF-74C1-4C69-B820-041BC9C9F4A2}" presName="comp" presStyleCnt="0"/>
      <dgm:spPr/>
    </dgm:pt>
    <dgm:pt modelId="{D0ED99C9-B65A-4CD7-940A-67A6A332AB07}" type="pres">
      <dgm:prSet presAssocID="{2C6473CF-74C1-4C69-B820-041BC9C9F4A2}" presName="box" presStyleLbl="node1" presStyleIdx="3" presStyleCnt="5"/>
      <dgm:spPr/>
      <dgm:t>
        <a:bodyPr/>
        <a:lstStyle/>
        <a:p>
          <a:endParaRPr lang="ru-RU"/>
        </a:p>
      </dgm:t>
    </dgm:pt>
    <dgm:pt modelId="{8048F612-2BDF-4D46-9EF0-32467DD27DF3}" type="pres">
      <dgm:prSet presAssocID="{2C6473CF-74C1-4C69-B820-041BC9C9F4A2}" presName="img" presStyleLbl="fgImgPlace1" presStyleIdx="3" presStyleCnt="5"/>
      <dgm:spPr>
        <a:blipFill>
          <a:blip xmlns:r="http://schemas.openxmlformats.org/officeDocument/2006/relationships" r:embed="rId4" cstate="print"/>
          <a:srcRect/>
          <a:stretch>
            <a:fillRect t="-11000" b="-11000"/>
          </a:stretch>
        </a:blipFill>
      </dgm:spPr>
    </dgm:pt>
    <dgm:pt modelId="{F82EE9E7-8372-4BCA-B603-07D19C730BDA}" type="pres">
      <dgm:prSet presAssocID="{2C6473CF-74C1-4C69-B820-041BC9C9F4A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433B2-5772-42BE-B67D-77AD13F2B6E9}" type="pres">
      <dgm:prSet presAssocID="{8CA37864-9BC1-4A64-8B26-7929F5F18A52}" presName="spacer" presStyleCnt="0"/>
      <dgm:spPr/>
    </dgm:pt>
    <dgm:pt modelId="{7C2037CA-15DB-44D6-BEEB-123A29E62B48}" type="pres">
      <dgm:prSet presAssocID="{458FBD0C-1342-45FE-A8FC-87CB05E1865E}" presName="comp" presStyleCnt="0"/>
      <dgm:spPr/>
    </dgm:pt>
    <dgm:pt modelId="{80B58C48-F3FD-46E8-A079-E12EA1EFB45F}" type="pres">
      <dgm:prSet presAssocID="{458FBD0C-1342-45FE-A8FC-87CB05E1865E}" presName="box" presStyleLbl="node1" presStyleIdx="4" presStyleCnt="5"/>
      <dgm:spPr/>
      <dgm:t>
        <a:bodyPr/>
        <a:lstStyle/>
        <a:p>
          <a:endParaRPr lang="ru-RU"/>
        </a:p>
      </dgm:t>
    </dgm:pt>
    <dgm:pt modelId="{2433FA6E-F7EE-494E-866B-5464AE116902}" type="pres">
      <dgm:prSet presAssocID="{458FBD0C-1342-45FE-A8FC-87CB05E1865E}" presName="img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 t="-22000" b="-22000"/>
          </a:stretch>
        </a:blipFill>
      </dgm:spPr>
    </dgm:pt>
    <dgm:pt modelId="{D89CC07E-B211-49D7-9601-CA50D3A4D708}" type="pres">
      <dgm:prSet presAssocID="{458FBD0C-1342-45FE-A8FC-87CB05E1865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4846CC-B217-4F55-B3C8-9C40C59AD550}" type="presOf" srcId="{458FBD0C-1342-45FE-A8FC-87CB05E1865E}" destId="{80B58C48-F3FD-46E8-A079-E12EA1EFB45F}" srcOrd="0" destOrd="0" presId="urn:microsoft.com/office/officeart/2005/8/layout/vList4#1"/>
    <dgm:cxn modelId="{8FA0DC5E-55A0-45DF-A447-55905A3A44E3}" type="presOf" srcId="{458FBD0C-1342-45FE-A8FC-87CB05E1865E}" destId="{D89CC07E-B211-49D7-9601-CA50D3A4D708}" srcOrd="1" destOrd="0" presId="urn:microsoft.com/office/officeart/2005/8/layout/vList4#1"/>
    <dgm:cxn modelId="{9A613350-C138-4FFF-9353-CA18A0D99ABA}" srcId="{E6B10ACA-9C20-4C57-85F9-44E8503CE88E}" destId="{A9753664-7DC6-4E34-BE07-99F9B5A28F1C}" srcOrd="2" destOrd="0" parTransId="{E8F001C8-90D7-47CA-AC67-33CF0EECDAA8}" sibTransId="{221906D3-6019-4495-83E1-DAC22026A65E}"/>
    <dgm:cxn modelId="{9D93A130-62B6-4BAA-93E4-FA1753A57660}" srcId="{E6B10ACA-9C20-4C57-85F9-44E8503CE88E}" destId="{2C6473CF-74C1-4C69-B820-041BC9C9F4A2}" srcOrd="3" destOrd="0" parTransId="{07E19130-80C1-4825-8400-09B9C9AFF7CE}" sibTransId="{8CA37864-9BC1-4A64-8B26-7929F5F18A52}"/>
    <dgm:cxn modelId="{49C05CA9-D2C4-4987-8082-8DE308B08009}" srcId="{E6B10ACA-9C20-4C57-85F9-44E8503CE88E}" destId="{458FBD0C-1342-45FE-A8FC-87CB05E1865E}" srcOrd="4" destOrd="0" parTransId="{E3E3B937-3D85-4E64-8343-B7CE02152B1F}" sibTransId="{42501C4D-4987-43D2-B9F4-E267021AAFFE}"/>
    <dgm:cxn modelId="{248FC5B8-6B31-42F5-B8D0-5E623CE1219E}" type="presOf" srcId="{2C6473CF-74C1-4C69-B820-041BC9C9F4A2}" destId="{F82EE9E7-8372-4BCA-B603-07D19C730BDA}" srcOrd="1" destOrd="0" presId="urn:microsoft.com/office/officeart/2005/8/layout/vList4#1"/>
    <dgm:cxn modelId="{09B7CFAB-E26B-428F-BDD6-E70E6E05F0E4}" type="presOf" srcId="{623E9FFA-2C38-476F-8687-6D17C5B08A7A}" destId="{83A1820A-23BF-4AF3-96B1-467DF9DA707D}" srcOrd="0" destOrd="0" presId="urn:microsoft.com/office/officeart/2005/8/layout/vList4#1"/>
    <dgm:cxn modelId="{15FF778B-7603-442A-A684-B8557A371349}" type="presOf" srcId="{623E9FFA-2C38-476F-8687-6D17C5B08A7A}" destId="{D722F2DF-883E-4B61-9ED4-EDB545DA9C74}" srcOrd="1" destOrd="0" presId="urn:microsoft.com/office/officeart/2005/8/layout/vList4#1"/>
    <dgm:cxn modelId="{81424377-E0EC-4290-9A78-66D48AA03947}" type="presOf" srcId="{E6B10ACA-9C20-4C57-85F9-44E8503CE88E}" destId="{F7ED94CF-1767-4344-B5BF-05EE0ABEFA0C}" srcOrd="0" destOrd="0" presId="urn:microsoft.com/office/officeart/2005/8/layout/vList4#1"/>
    <dgm:cxn modelId="{28502ABD-6CBA-4B72-966D-DB93E8734F62}" type="presOf" srcId="{2C6473CF-74C1-4C69-B820-041BC9C9F4A2}" destId="{D0ED99C9-B65A-4CD7-940A-67A6A332AB07}" srcOrd="0" destOrd="0" presId="urn:microsoft.com/office/officeart/2005/8/layout/vList4#1"/>
    <dgm:cxn modelId="{0AC4D3AD-BC3A-491B-8D47-F8982D3A14CD}" type="presOf" srcId="{A9753664-7DC6-4E34-BE07-99F9B5A28F1C}" destId="{7CA111AE-7F4B-4550-A072-44CE13D2694A}" srcOrd="0" destOrd="0" presId="urn:microsoft.com/office/officeart/2005/8/layout/vList4#1"/>
    <dgm:cxn modelId="{1F4A0337-53C5-4A93-937A-5E9272613E7A}" srcId="{E6B10ACA-9C20-4C57-85F9-44E8503CE88E}" destId="{623E9FFA-2C38-476F-8687-6D17C5B08A7A}" srcOrd="1" destOrd="0" parTransId="{A634CA99-B47A-41BB-B683-29DB7EF5819C}" sibTransId="{E7AC487F-D964-4E7F-A929-3DB0C6C1C36E}"/>
    <dgm:cxn modelId="{CBB449E9-C44D-43CE-9598-30C175C7A9D6}" type="presOf" srcId="{A9753664-7DC6-4E34-BE07-99F9B5A28F1C}" destId="{FBFA4AC4-F956-4DFA-8277-D89DDCB54B49}" srcOrd="1" destOrd="0" presId="urn:microsoft.com/office/officeart/2005/8/layout/vList4#1"/>
    <dgm:cxn modelId="{5E330446-8C92-4A8A-A0C7-11EB348DA8E1}" type="presOf" srcId="{EA2C1795-E73F-4035-B171-32B39FE590CD}" destId="{CC593A57-DFDA-4027-BE90-C4A564E8FC9F}" srcOrd="0" destOrd="0" presId="urn:microsoft.com/office/officeart/2005/8/layout/vList4#1"/>
    <dgm:cxn modelId="{43F9B83C-32FC-4A76-8440-63BDAA6A1038}" type="presOf" srcId="{EA2C1795-E73F-4035-B171-32B39FE590CD}" destId="{87BF041B-9AFD-48ED-83BB-9D75E59C9D74}" srcOrd="1" destOrd="0" presId="urn:microsoft.com/office/officeart/2005/8/layout/vList4#1"/>
    <dgm:cxn modelId="{53CAA4C7-01EA-4E43-B950-BAE2FA16C610}" srcId="{E6B10ACA-9C20-4C57-85F9-44E8503CE88E}" destId="{EA2C1795-E73F-4035-B171-32B39FE590CD}" srcOrd="0" destOrd="0" parTransId="{CCFE2284-0090-4142-BC89-84984AFA98D9}" sibTransId="{2FB2DF34-69E7-4799-88B6-A55565C0F7AE}"/>
    <dgm:cxn modelId="{4599F9CE-874E-4EAE-96EB-41EE3DD3B727}" type="presParOf" srcId="{F7ED94CF-1767-4344-B5BF-05EE0ABEFA0C}" destId="{636B2041-0FE4-482D-BCC3-EE8FE9A63B2C}" srcOrd="0" destOrd="0" presId="urn:microsoft.com/office/officeart/2005/8/layout/vList4#1"/>
    <dgm:cxn modelId="{39B76190-202F-4526-B963-C2AE39368C3A}" type="presParOf" srcId="{636B2041-0FE4-482D-BCC3-EE8FE9A63B2C}" destId="{CC593A57-DFDA-4027-BE90-C4A564E8FC9F}" srcOrd="0" destOrd="0" presId="urn:microsoft.com/office/officeart/2005/8/layout/vList4#1"/>
    <dgm:cxn modelId="{B6255862-AF2D-4683-9A9E-DE0173D1DC75}" type="presParOf" srcId="{636B2041-0FE4-482D-BCC3-EE8FE9A63B2C}" destId="{ACBDDE27-0689-4871-BF00-FC155ACA581E}" srcOrd="1" destOrd="0" presId="urn:microsoft.com/office/officeart/2005/8/layout/vList4#1"/>
    <dgm:cxn modelId="{E652B4BA-739B-4BEC-8F8E-FD1A72F84BA8}" type="presParOf" srcId="{636B2041-0FE4-482D-BCC3-EE8FE9A63B2C}" destId="{87BF041B-9AFD-48ED-83BB-9D75E59C9D74}" srcOrd="2" destOrd="0" presId="urn:microsoft.com/office/officeart/2005/8/layout/vList4#1"/>
    <dgm:cxn modelId="{AC4C6718-8019-41C1-B47D-383DCC270556}" type="presParOf" srcId="{F7ED94CF-1767-4344-B5BF-05EE0ABEFA0C}" destId="{9C2B2268-D253-4E43-AE08-0B9A03AF7F95}" srcOrd="1" destOrd="0" presId="urn:microsoft.com/office/officeart/2005/8/layout/vList4#1"/>
    <dgm:cxn modelId="{3A4CA55D-E654-49E0-9CDB-A45C3A026806}" type="presParOf" srcId="{F7ED94CF-1767-4344-B5BF-05EE0ABEFA0C}" destId="{1AE66FC5-1376-4FF8-914E-9BF972DB62A5}" srcOrd="2" destOrd="0" presId="urn:microsoft.com/office/officeart/2005/8/layout/vList4#1"/>
    <dgm:cxn modelId="{A95EE5DD-1E97-4AEB-967E-7976F3EBCF1D}" type="presParOf" srcId="{1AE66FC5-1376-4FF8-914E-9BF972DB62A5}" destId="{83A1820A-23BF-4AF3-96B1-467DF9DA707D}" srcOrd="0" destOrd="0" presId="urn:microsoft.com/office/officeart/2005/8/layout/vList4#1"/>
    <dgm:cxn modelId="{C5B7481B-6879-459F-9403-94DD4242E5A4}" type="presParOf" srcId="{1AE66FC5-1376-4FF8-914E-9BF972DB62A5}" destId="{1CF13B88-1505-46B1-A1EF-8EBD21BE840E}" srcOrd="1" destOrd="0" presId="urn:microsoft.com/office/officeart/2005/8/layout/vList4#1"/>
    <dgm:cxn modelId="{267C5E5D-89EF-4936-BD1E-6481D2E89E8E}" type="presParOf" srcId="{1AE66FC5-1376-4FF8-914E-9BF972DB62A5}" destId="{D722F2DF-883E-4B61-9ED4-EDB545DA9C74}" srcOrd="2" destOrd="0" presId="urn:microsoft.com/office/officeart/2005/8/layout/vList4#1"/>
    <dgm:cxn modelId="{6880865E-E0C9-4FF7-99B7-31DE609F5F15}" type="presParOf" srcId="{F7ED94CF-1767-4344-B5BF-05EE0ABEFA0C}" destId="{491AB6D7-5325-4FBA-8D9D-AC7FD4DB9723}" srcOrd="3" destOrd="0" presId="urn:microsoft.com/office/officeart/2005/8/layout/vList4#1"/>
    <dgm:cxn modelId="{D1492036-97E3-4BC7-9A77-5F1299068606}" type="presParOf" srcId="{F7ED94CF-1767-4344-B5BF-05EE0ABEFA0C}" destId="{2DE3AB2C-889B-40E3-9FBB-76A87AA86A5A}" srcOrd="4" destOrd="0" presId="urn:microsoft.com/office/officeart/2005/8/layout/vList4#1"/>
    <dgm:cxn modelId="{824970F0-8750-4DF1-A455-78FFF160A18D}" type="presParOf" srcId="{2DE3AB2C-889B-40E3-9FBB-76A87AA86A5A}" destId="{7CA111AE-7F4B-4550-A072-44CE13D2694A}" srcOrd="0" destOrd="0" presId="urn:microsoft.com/office/officeart/2005/8/layout/vList4#1"/>
    <dgm:cxn modelId="{1F78BF09-A33B-47C9-9F0D-3EA21E731ECC}" type="presParOf" srcId="{2DE3AB2C-889B-40E3-9FBB-76A87AA86A5A}" destId="{7AD6789A-9A54-4BFF-A4F1-8B84A58F9C30}" srcOrd="1" destOrd="0" presId="urn:microsoft.com/office/officeart/2005/8/layout/vList4#1"/>
    <dgm:cxn modelId="{FBD3478A-975F-4FB1-8EFD-4CC090A7CDE0}" type="presParOf" srcId="{2DE3AB2C-889B-40E3-9FBB-76A87AA86A5A}" destId="{FBFA4AC4-F956-4DFA-8277-D89DDCB54B49}" srcOrd="2" destOrd="0" presId="urn:microsoft.com/office/officeart/2005/8/layout/vList4#1"/>
    <dgm:cxn modelId="{66CABA5B-5322-4DAC-A8B6-21A6AF054CB3}" type="presParOf" srcId="{F7ED94CF-1767-4344-B5BF-05EE0ABEFA0C}" destId="{61BEE56A-FF64-4400-B9EA-2FAE6CB906A9}" srcOrd="5" destOrd="0" presId="urn:microsoft.com/office/officeart/2005/8/layout/vList4#1"/>
    <dgm:cxn modelId="{BAB8F9ED-4C37-4B29-A76E-E629C92C1F07}" type="presParOf" srcId="{F7ED94CF-1767-4344-B5BF-05EE0ABEFA0C}" destId="{9C89F510-C80B-4BCB-808C-90ADE01A24A1}" srcOrd="6" destOrd="0" presId="urn:microsoft.com/office/officeart/2005/8/layout/vList4#1"/>
    <dgm:cxn modelId="{84AF8ED5-C156-43FC-93D8-7C50423AA970}" type="presParOf" srcId="{9C89F510-C80B-4BCB-808C-90ADE01A24A1}" destId="{D0ED99C9-B65A-4CD7-940A-67A6A332AB07}" srcOrd="0" destOrd="0" presId="urn:microsoft.com/office/officeart/2005/8/layout/vList4#1"/>
    <dgm:cxn modelId="{A1D2948F-A5F5-48E1-9585-E00781BFD42E}" type="presParOf" srcId="{9C89F510-C80B-4BCB-808C-90ADE01A24A1}" destId="{8048F612-2BDF-4D46-9EF0-32467DD27DF3}" srcOrd="1" destOrd="0" presId="urn:microsoft.com/office/officeart/2005/8/layout/vList4#1"/>
    <dgm:cxn modelId="{AA2DA11A-2E04-4F6C-984F-A380AB5DB65D}" type="presParOf" srcId="{9C89F510-C80B-4BCB-808C-90ADE01A24A1}" destId="{F82EE9E7-8372-4BCA-B603-07D19C730BDA}" srcOrd="2" destOrd="0" presId="urn:microsoft.com/office/officeart/2005/8/layout/vList4#1"/>
    <dgm:cxn modelId="{467566A0-B6E9-4170-8FA4-15CE9686BC65}" type="presParOf" srcId="{F7ED94CF-1767-4344-B5BF-05EE0ABEFA0C}" destId="{2FD433B2-5772-42BE-B67D-77AD13F2B6E9}" srcOrd="7" destOrd="0" presId="urn:microsoft.com/office/officeart/2005/8/layout/vList4#1"/>
    <dgm:cxn modelId="{6E8D039A-0158-4A8F-817D-D6562EE38B72}" type="presParOf" srcId="{F7ED94CF-1767-4344-B5BF-05EE0ABEFA0C}" destId="{7C2037CA-15DB-44D6-BEEB-123A29E62B48}" srcOrd="8" destOrd="0" presId="urn:microsoft.com/office/officeart/2005/8/layout/vList4#1"/>
    <dgm:cxn modelId="{0C759477-125D-433D-ABDA-CDE360F881A6}" type="presParOf" srcId="{7C2037CA-15DB-44D6-BEEB-123A29E62B48}" destId="{80B58C48-F3FD-46E8-A079-E12EA1EFB45F}" srcOrd="0" destOrd="0" presId="urn:microsoft.com/office/officeart/2005/8/layout/vList4#1"/>
    <dgm:cxn modelId="{3EA5FC73-8F65-423D-9DD6-D2DF39BC0924}" type="presParOf" srcId="{7C2037CA-15DB-44D6-BEEB-123A29E62B48}" destId="{2433FA6E-F7EE-494E-866B-5464AE116902}" srcOrd="1" destOrd="0" presId="urn:microsoft.com/office/officeart/2005/8/layout/vList4#1"/>
    <dgm:cxn modelId="{F677D1FF-82D5-4F68-BA1D-96C747F51D45}" type="presParOf" srcId="{7C2037CA-15DB-44D6-BEEB-123A29E62B48}" destId="{D89CC07E-B211-49D7-9601-CA50D3A4D70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1327-B71D-49F9-9D52-F13579A706D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E521A-A6A2-4BAD-9471-840BAA3E3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5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E521A-A6A2-4BAD-9471-840BAA3E329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20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E521A-A6A2-4BAD-9471-840BAA3E329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13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D485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E5899-9C92-49C5-B428-A168F649E91F}" type="datetimeFigureOut">
              <a:rPr lang="ru-RU" smtClean="0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55FD-D799-4118-A817-6F1D9694BD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4" name="Picture 6" descr="C:\Users\днс\Documents\PR\Семинар по медиаплану\плашк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46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87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61135-BED0-4953-BC1D-28EBA07A1429}" type="datetimeFigureOut">
              <a:rPr lang="ru-RU" smtClean="0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A1CCF-F8BC-4E61-A3BA-971F1275F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8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5BFC3-47A1-44DA-B9B1-C2D642A9564A}" type="datetimeFigureOut">
              <a:rPr lang="ru-RU" smtClean="0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CCAF1-C963-4C40-949D-484760F87D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4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08912" cy="107099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D2A42-7EF2-4DE5-8F62-B9F5AAFD38B9}" type="datetimeFigureOut">
              <a:rPr lang="ru-RU" smtClean="0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D1024-3CB3-4B2A-80DD-83EAFC1915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49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4787A-0763-463E-A972-77CCE9E8F74A}" type="datetimeFigureOut">
              <a:rPr lang="ru-RU" smtClean="0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65337-D557-4068-AC1D-0623A77895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04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A3CD0-83A3-43E1-9DB0-6D7EB86876DB}" type="datetimeFigureOut">
              <a:rPr lang="ru-RU" smtClean="0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18A57-F91A-4974-BB83-9F2751D888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85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80920" cy="107099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916832"/>
            <a:ext cx="4040188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564904"/>
            <a:ext cx="4040188" cy="356125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0" y="1916832"/>
            <a:ext cx="4041775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78643-C3EE-4B1E-9B5E-D3F5C5FBB8F2}" type="datetimeFigureOut">
              <a:rPr lang="ru-RU" smtClean="0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B19C1-C912-4493-AE8B-F1173475D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98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18D81-EE1F-4D27-BABE-BDBF347B3B3F}" type="datetimeFigureOut">
              <a:rPr lang="ru-RU" smtClean="0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4C8A1-53BF-4CE5-BDE0-6E7D57CBDA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69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5CD83F-14A6-4833-ACA4-A9D694493C3A}" type="datetimeFigureOut">
              <a:rPr lang="ru-RU" smtClean="0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25D0D-89B1-4D38-BD80-C52D36C47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79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20880" cy="946026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16833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BA717-B05B-4AAE-A7A4-5A745EEFEFD2}" type="datetimeFigureOut">
              <a:rPr lang="ru-RU" smtClean="0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1BDBD-B157-4D12-B68F-B81B993262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39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0BA7B-86E5-4020-8492-6BF79C43767F}" type="datetimeFigureOut">
              <a:rPr lang="ru-RU" smtClean="0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DFF0B-2F26-44F5-B30A-973AC0FDB3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9702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днс\Documents\PR\Семинар по медиаплану\плашка 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"/>
            <a:ext cx="9144000" cy="2026642"/>
          </a:xfrm>
          <a:prstGeom prst="rect">
            <a:avLst/>
          </a:prstGeom>
          <a:noFill/>
        </p:spPr>
      </p:pic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3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64DDE-93AB-44F9-8182-076E9DF5E08E}" type="datetimeFigureOut">
              <a:rPr lang="ru-RU" smtClean="0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E36BF2-495A-4990-B4B4-2159B7836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25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spu.ru/enrollee/prijemnaja-komissij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spu.ru/university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86104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>
                <a:latin typeface="Arial" charset="0"/>
              </a:rPr>
              <a:t>Профессия неограниченных возможностей</a:t>
            </a:r>
            <a:br>
              <a:rPr lang="ru-RU" sz="6600" b="1" dirty="0">
                <a:latin typeface="Arial" charset="0"/>
              </a:rPr>
            </a:b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58802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ПЕРСПЕКТИВА НАУЧНОЙ ДЕЯТЕЛЬНОСТИ</a:t>
            </a:r>
          </a:p>
        </p:txBody>
      </p:sp>
      <p:pic>
        <p:nvPicPr>
          <p:cNvPr id="31750" name="Объект 39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7890" t="37651" r="57108" b="31494"/>
          <a:stretch>
            <a:fillRect/>
          </a:stretch>
        </p:blipFill>
        <p:spPr>
          <a:xfrm>
            <a:off x="3166566" y="2563813"/>
            <a:ext cx="2586038" cy="1703387"/>
          </a:xfrm>
        </p:spPr>
      </p:pic>
      <p:cxnSp>
        <p:nvCxnSpPr>
          <p:cNvPr id="24" name="Соединительная линия уступом 23"/>
          <p:cNvCxnSpPr/>
          <p:nvPr/>
        </p:nvCxnSpPr>
        <p:spPr>
          <a:xfrm flipV="1">
            <a:off x="538460" y="4359399"/>
            <a:ext cx="5256212" cy="9366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794672" y="3424362"/>
            <a:ext cx="0" cy="935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794672" y="3424362"/>
            <a:ext cx="2592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extBox 35"/>
          <p:cNvSpPr txBox="1">
            <a:spLocks noChangeArrowheads="1"/>
          </p:cNvSpPr>
          <p:nvPr/>
        </p:nvSpPr>
        <p:spPr bwMode="auto">
          <a:xfrm>
            <a:off x="589260" y="5400799"/>
            <a:ext cx="2552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БАКАЛАВРИАТ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 года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Степень: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БАКАЛАВР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02297" y="4499099"/>
            <a:ext cx="2520950" cy="108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12160" y="3645024"/>
            <a:ext cx="2374900" cy="139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АСПИРАНТУРА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 (очно)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 (заочно)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после защиты диссертации: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НАУК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753" name="Рисунок 40"/>
          <p:cNvPicPr>
            <a:picLocks noChangeAspect="1"/>
          </p:cNvPicPr>
          <p:nvPr/>
        </p:nvPicPr>
        <p:blipFill>
          <a:blip r:embed="rId3" cstate="print"/>
          <a:srcRect l="6487" t="40395" r="54625" b="34547"/>
          <a:stretch>
            <a:fillRect/>
          </a:stretch>
        </p:blipFill>
        <p:spPr bwMode="auto">
          <a:xfrm>
            <a:off x="244771" y="3521199"/>
            <a:ext cx="2840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41"/>
          <p:cNvPicPr>
            <a:picLocks noChangeAspect="1"/>
          </p:cNvPicPr>
          <p:nvPr/>
        </p:nvPicPr>
        <p:blipFill>
          <a:blip r:embed="rId4" cstate="print"/>
          <a:srcRect l="66537" t="43578" r="3015" b="27245"/>
          <a:stretch>
            <a:fillRect/>
          </a:stretch>
        </p:blipFill>
        <p:spPr bwMode="auto">
          <a:xfrm>
            <a:off x="5790455" y="2135312"/>
            <a:ext cx="318293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8857" y="764704"/>
            <a:ext cx="8229600" cy="706438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ПРОФЕССИИ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103233926"/>
              </p:ext>
            </p:extLst>
          </p:nvPr>
        </p:nvGraphicFramePr>
        <p:xfrm>
          <a:off x="251520" y="1988840"/>
          <a:ext cx="8605143" cy="467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908720"/>
            <a:ext cx="7942262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</a:rPr>
              <a:t>ГДЕ ПОЛУЧИТЬ ПРОФЕССИЮ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4294967295"/>
          </p:nvPr>
        </p:nvSpPr>
        <p:spPr>
          <a:xfrm>
            <a:off x="5512987" y="5157192"/>
            <a:ext cx="3573031" cy="157330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400" dirty="0">
                <a:latin typeface="Arial" charset="0"/>
                <a:ea typeface="Calibri" pitchFamily="34" charset="0"/>
                <a:cs typeface="Times New Roman" pitchFamily="18" charset="0"/>
              </a:rPr>
              <a:t>Приемная комиссия: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400" dirty="0">
                <a:latin typeface="Arial" charset="0"/>
                <a:ea typeface="Calibri" pitchFamily="34" charset="0"/>
                <a:cs typeface="Times New Roman" pitchFamily="18" charset="0"/>
              </a:rPr>
              <a:t>(342)215-18-54 (доб.340 или 336)</a:t>
            </a:r>
            <a:r>
              <a:rPr lang="ru-RU" sz="1400" dirty="0">
                <a:solidFill>
                  <a:srgbClr val="E11949"/>
                </a:solidFill>
                <a:latin typeface="Arial" charset="0"/>
              </a:rPr>
              <a:t/>
            </a:r>
            <a:br>
              <a:rPr lang="ru-RU" sz="1400" dirty="0">
                <a:solidFill>
                  <a:srgbClr val="E11949"/>
                </a:solidFill>
                <a:latin typeface="Arial" charset="0"/>
              </a:rPr>
            </a:br>
            <a:r>
              <a:rPr lang="ru-RU" sz="1400" dirty="0">
                <a:latin typeface="Arial" charset="0"/>
              </a:rPr>
              <a:t>ул. Сибирская 24, </a:t>
            </a:r>
            <a:r>
              <a:rPr lang="ru-RU" sz="1400" dirty="0" err="1">
                <a:latin typeface="Arial" charset="0"/>
              </a:rPr>
              <a:t>каб</a:t>
            </a:r>
            <a:r>
              <a:rPr lang="ru-RU" sz="1400" dirty="0">
                <a:latin typeface="Arial" charset="0"/>
              </a:rPr>
              <a:t>. 9, 12 (2 этаж)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400" dirty="0">
                <a:latin typeface="Arial" charset="0"/>
              </a:rPr>
              <a:t>Понедельник - пятница: с 10.00 до 16.30,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400" dirty="0">
                <a:latin typeface="Arial" charset="0"/>
              </a:rPr>
              <a:t>перерыв с 13.00 до 14.00</a:t>
            </a:r>
          </a:p>
          <a:p>
            <a:pPr marL="0" indent="0" algn="ctr">
              <a:buNone/>
            </a:pPr>
            <a:r>
              <a:rPr lang="en-US" sz="1400" dirty="0">
                <a:latin typeface="Arial" charset="0"/>
                <a:hlinkClick r:id="rId3"/>
              </a:rPr>
              <a:t>https://pspu.ru/enrollee/prijemnaja-komissija</a:t>
            </a:r>
            <a:r>
              <a:rPr lang="ru-RU" sz="1400" dirty="0">
                <a:latin typeface="Arial" charset="0"/>
              </a:rPr>
              <a:t> </a:t>
            </a: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051775"/>
            <a:ext cx="2154154" cy="2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86E7D4-0B79-4CEA-8277-C3DC3728D10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82" y="4886771"/>
            <a:ext cx="5386648" cy="172819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BE5946A-A4D1-4A80-ADC4-93CA6E928BD6}"/>
              </a:ext>
            </a:extLst>
          </p:cNvPr>
          <p:cNvSpPr/>
          <p:nvPr/>
        </p:nvSpPr>
        <p:spPr>
          <a:xfrm>
            <a:off x="303606" y="2070613"/>
            <a:ext cx="5209381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charset="0"/>
                <a:cs typeface="Times New Roman" pitchFamily="18" charset="0"/>
              </a:rPr>
              <a:t>Пермский Государственный Гуманитарно-Педагогический Университет </a:t>
            </a:r>
          </a:p>
          <a:p>
            <a:pPr algn="ctr"/>
            <a:r>
              <a:rPr lang="ru-RU" dirty="0">
                <a:latin typeface="Arial" charset="0"/>
                <a:cs typeface="Times New Roman" pitchFamily="18" charset="0"/>
              </a:rPr>
              <a:t>Сибирская, 24</a:t>
            </a:r>
          </a:p>
          <a:p>
            <a:pPr algn="ctr"/>
            <a:r>
              <a:rPr lang="en-US" b="1" dirty="0">
                <a:solidFill>
                  <a:srgbClr val="009900"/>
                </a:solidFill>
                <a:latin typeface="Arial" charset="0"/>
                <a:cs typeface="Times New Roman" pitchFamily="18" charset="0"/>
                <a:hlinkClick r:id="rId6"/>
              </a:rPr>
              <a:t>http://pspu.ru/university</a:t>
            </a:r>
            <a:endParaRPr lang="ru-RU" b="1" dirty="0">
              <a:solidFill>
                <a:srgbClr val="0099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B8CDA5D-0ACC-4A81-8FDD-D1EAD0CF0AF3}"/>
              </a:ext>
            </a:extLst>
          </p:cNvPr>
          <p:cNvSpPr/>
          <p:nvPr/>
        </p:nvSpPr>
        <p:spPr>
          <a:xfrm>
            <a:off x="557809" y="3623291"/>
            <a:ext cx="45720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atin typeface="Arial" charset="0"/>
                <a:cs typeface="Times New Roman" pitchFamily="18" charset="0"/>
              </a:rPr>
              <a:t>Факультет: </a:t>
            </a:r>
          </a:p>
          <a:p>
            <a:pPr algn="ctr"/>
            <a:r>
              <a:rPr lang="ru-RU" b="1" dirty="0">
                <a:latin typeface="Arial" charset="0"/>
                <a:cs typeface="Times New Roman" pitchFamily="18" charset="0"/>
              </a:rPr>
              <a:t>Педагогики и психологии детства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5 учебный корпус, Пермская, 65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-1886" y="1916833"/>
            <a:ext cx="9145885" cy="4941168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ru-RU" sz="2000" b="1" dirty="0">
                <a:latin typeface="Arial" charset="0"/>
              </a:rPr>
              <a:t>Уникальная возможность! </a:t>
            </a:r>
          </a:p>
          <a:p>
            <a:pPr algn="ctr">
              <a:buFont typeface="Arial" charset="0"/>
              <a:buNone/>
            </a:pPr>
            <a:r>
              <a:rPr lang="ru-RU" sz="2000" b="1" dirty="0">
                <a:latin typeface="Arial" charset="0"/>
              </a:rPr>
              <a:t>Редкий в истории отечественного образования шанс</a:t>
            </a:r>
          </a:p>
          <a:p>
            <a:pPr algn="ctr">
              <a:buFont typeface="Arial" charset="0"/>
              <a:buNone/>
            </a:pPr>
            <a:r>
              <a:rPr lang="ru-RU" sz="2000" b="1" i="1" dirty="0">
                <a:latin typeface="Arial" charset="0"/>
              </a:rPr>
              <a:t>стать студентом по направлению </a:t>
            </a:r>
          </a:p>
          <a:p>
            <a:pPr algn="ctr">
              <a:buFont typeface="Arial" charset="0"/>
              <a:buNone/>
            </a:pPr>
            <a:endParaRPr lang="ru-RU" sz="2000" b="1" i="1" dirty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2800" b="1" dirty="0">
                <a:solidFill>
                  <a:schemeClr val="tx2"/>
                </a:solidFill>
                <a:latin typeface="Arial" charset="0"/>
              </a:rPr>
              <a:t>Специальное (дефектологическое) образование</a:t>
            </a:r>
          </a:p>
          <a:p>
            <a:pPr algn="ctr">
              <a:buFont typeface="Arial" charset="0"/>
              <a:buNone/>
            </a:pPr>
            <a:endParaRPr lang="ru-RU" sz="28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ru-RU" sz="28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ru-RU" sz="28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ru-RU" sz="2000" b="1" i="1" dirty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2000" b="1" i="1" dirty="0">
                <a:latin typeface="Arial" charset="0"/>
              </a:rPr>
              <a:t>и освоить одну из самых конкурентноспособных профессий</a:t>
            </a:r>
            <a:r>
              <a:rPr lang="ru-RU" b="1" i="1" dirty="0">
                <a:latin typeface="Arial" charset="0"/>
              </a:rPr>
              <a:t> </a:t>
            </a:r>
            <a:r>
              <a:rPr lang="ru-RU" i="1" dirty="0">
                <a:latin typeface="Arial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2D5729-A772-493A-89CC-1426B4769E01}"/>
              </a:ext>
            </a:extLst>
          </p:cNvPr>
          <p:cNvSpPr/>
          <p:nvPr/>
        </p:nvSpPr>
        <p:spPr>
          <a:xfrm>
            <a:off x="2339752" y="3326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Приходите!</a:t>
            </a:r>
          </a:p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Вас ждем!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B0E791C-114D-4148-A8FE-168D2B03D016}"/>
              </a:ext>
            </a:extLst>
          </p:cNvPr>
          <p:cNvSpPr/>
          <p:nvPr/>
        </p:nvSpPr>
        <p:spPr>
          <a:xfrm>
            <a:off x="2987825" y="4293096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charset="0"/>
                <a:cs typeface="Times New Roman" pitchFamily="18" charset="0"/>
              </a:rPr>
              <a:t>Профиль</a:t>
            </a:r>
            <a:r>
              <a:rPr lang="ru-RU" b="1" dirty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«Олигофренопедагогика»</a:t>
            </a:r>
            <a:r>
              <a:rPr lang="ru-RU" b="1" dirty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F0D3631-3391-4A35-BFC6-EDE20A7D99FB}"/>
              </a:ext>
            </a:extLst>
          </p:cNvPr>
          <p:cNvSpPr/>
          <p:nvPr/>
        </p:nvSpPr>
        <p:spPr>
          <a:xfrm>
            <a:off x="-226835" y="4293096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charset="0"/>
                <a:cs typeface="Times New Roman" pitchFamily="18" charset="0"/>
              </a:rPr>
              <a:t>Профиль </a:t>
            </a:r>
            <a:r>
              <a:rPr lang="ru-RU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«Специальная педагогика и психология»</a:t>
            </a:r>
            <a:r>
              <a:rPr lang="ru-RU" b="1" dirty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DE2547C-36C0-4ABE-B33F-F37B816190B6}"/>
              </a:ext>
            </a:extLst>
          </p:cNvPr>
          <p:cNvSpPr/>
          <p:nvPr/>
        </p:nvSpPr>
        <p:spPr>
          <a:xfrm>
            <a:off x="5868144" y="4293096"/>
            <a:ext cx="352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charset="0"/>
                <a:cs typeface="Times New Roman" pitchFamily="18" charset="0"/>
              </a:rPr>
              <a:t>Профиль</a:t>
            </a:r>
            <a:r>
              <a:rPr lang="ru-RU" b="1" dirty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«Дошкольная дефектология»</a:t>
            </a:r>
            <a:r>
              <a:rPr lang="ru-RU" b="1" dirty="0">
                <a:solidFill>
                  <a:srgbClr val="00990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b="1" dirty="0">
              <a:latin typeface="Arial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2DC2CB6A-704A-4ED4-8067-38DA256ADECE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1213325" y="3861048"/>
            <a:ext cx="1440160" cy="43204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98264296-4873-454C-AC5D-D4C7128C52C8}"/>
              </a:ext>
            </a:extLst>
          </p:cNvPr>
          <p:cNvCxnSpPr/>
          <p:nvPr/>
        </p:nvCxnSpPr>
        <p:spPr>
          <a:xfrm>
            <a:off x="4572000" y="3789040"/>
            <a:ext cx="0" cy="50405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65E87600-EC11-4478-BD79-3F4E94BB24E8}"/>
              </a:ext>
            </a:extLst>
          </p:cNvPr>
          <p:cNvCxnSpPr>
            <a:cxnSpLocks/>
          </p:cNvCxnSpPr>
          <p:nvPr/>
        </p:nvCxnSpPr>
        <p:spPr>
          <a:xfrm>
            <a:off x="6516216" y="3861048"/>
            <a:ext cx="1152128" cy="43204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516CD2B-B5DB-499E-97C3-01D39880D45C}"/>
              </a:ext>
            </a:extLst>
          </p:cNvPr>
          <p:cNvCxnSpPr>
            <a:cxnSpLocks/>
          </p:cNvCxnSpPr>
          <p:nvPr/>
        </p:nvCxnSpPr>
        <p:spPr>
          <a:xfrm flipV="1">
            <a:off x="4841775" y="2818429"/>
            <a:ext cx="0" cy="44240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6B9F7EC-2411-4693-94C2-155A7271DEEF}"/>
              </a:ext>
            </a:extLst>
          </p:cNvPr>
          <p:cNvCxnSpPr>
            <a:cxnSpLocks/>
          </p:cNvCxnSpPr>
          <p:nvPr/>
        </p:nvCxnSpPr>
        <p:spPr>
          <a:xfrm flipV="1">
            <a:off x="7880235" y="2818429"/>
            <a:ext cx="0" cy="30445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A015D49-1F14-407E-8E00-D9AF9C090CDB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1637407" y="2818429"/>
            <a:ext cx="0" cy="30445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0" y="587480"/>
            <a:ext cx="9144000" cy="1070992"/>
          </a:xfrm>
        </p:spPr>
        <p:txBody>
          <a:bodyPr/>
          <a:lstStyle/>
          <a:p>
            <a:r>
              <a:rPr lang="ru-RU" sz="3200" b="1" dirty="0"/>
              <a:t>Факультет педагогики и психологии детства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Кафедра специальной педагогики и психологии</a:t>
            </a:r>
            <a:endParaRPr lang="ru-RU" sz="24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53231" y="4189448"/>
            <a:ext cx="9144000" cy="923329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800" b="1" dirty="0">
                <a:latin typeface="Arial" charset="0"/>
              </a:rPr>
              <a:t>Выпускники получают диплом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dirty="0">
                <a:latin typeface="Arial" charset="0"/>
              </a:rPr>
              <a:t>БАКАЛАВР по направлению подготовки «Специальное (дефектологическое) образование»</a:t>
            </a:r>
          </a:p>
          <a:p>
            <a:pPr algn="just">
              <a:lnSpc>
                <a:spcPct val="80000"/>
              </a:lnSpc>
              <a:buNone/>
            </a:pPr>
            <a:endParaRPr lang="ru-RU" sz="1800" dirty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600" b="1" dirty="0">
              <a:latin typeface="Arial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1BA8180-7921-41A8-9F59-FF668657D60A}"/>
              </a:ext>
            </a:extLst>
          </p:cNvPr>
          <p:cNvSpPr/>
          <p:nvPr/>
        </p:nvSpPr>
        <p:spPr>
          <a:xfrm>
            <a:off x="1984276" y="1730619"/>
            <a:ext cx="57241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Специальное (дефектологическое) образование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96F5642-DD7E-4FA5-B71A-9E8C41F856E9}"/>
              </a:ext>
            </a:extLst>
          </p:cNvPr>
          <p:cNvSpPr/>
          <p:nvPr/>
        </p:nvSpPr>
        <p:spPr>
          <a:xfrm>
            <a:off x="179512" y="2449097"/>
            <a:ext cx="87849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</a:t>
            </a:r>
            <a:endParaRPr lang="ru-RU" dirty="0">
              <a:solidFill>
                <a:srgbClr val="4D485C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58F468-B5BD-4AC0-90DE-AAD732147512}"/>
              </a:ext>
            </a:extLst>
          </p:cNvPr>
          <p:cNvSpPr/>
          <p:nvPr/>
        </p:nvSpPr>
        <p:spPr>
          <a:xfrm>
            <a:off x="53231" y="3122887"/>
            <a:ext cx="316835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«Специальная педагогика и психология»</a:t>
            </a:r>
            <a:r>
              <a:rPr lang="ru-RU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(очная форма)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A8025F6-9A10-474C-80BD-031F1BE82225}"/>
              </a:ext>
            </a:extLst>
          </p:cNvPr>
          <p:cNvSpPr/>
          <p:nvPr/>
        </p:nvSpPr>
        <p:spPr>
          <a:xfrm>
            <a:off x="6716609" y="3120894"/>
            <a:ext cx="227188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«Дошкольная дефектология»</a:t>
            </a:r>
            <a:r>
              <a:rPr lang="ru-RU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(заочная форма)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68A1B4-694D-4BE9-B378-37C57E19D29B}"/>
              </a:ext>
            </a:extLst>
          </p:cNvPr>
          <p:cNvSpPr/>
          <p:nvPr/>
        </p:nvSpPr>
        <p:spPr>
          <a:xfrm>
            <a:off x="3403176" y="3281492"/>
            <a:ext cx="31318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«Олигофренопедагогика»</a:t>
            </a:r>
            <a:r>
              <a:rPr lang="ru-RU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(заочная форма)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BF486B5-3AE4-4C4C-866D-2B6A8C9E51AF}"/>
              </a:ext>
            </a:extLst>
          </p:cNvPr>
          <p:cNvSpPr/>
          <p:nvPr/>
        </p:nvSpPr>
        <p:spPr>
          <a:xfrm>
            <a:off x="88578" y="5013176"/>
            <a:ext cx="900219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b="1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испытания:</a:t>
            </a:r>
            <a:r>
              <a:rPr lang="ru-RU" dirty="0">
                <a:solidFill>
                  <a:srgbClr val="4D4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Русский язык 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(по результатам ЕГЭ для лиц, имеющих среднее общее образование; по результатам испытаний, проводимых вузом самостоятельно – для лиц, имеющих профессиональное образование, по желанию абитуриента)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Испытание профессиональной направленности (собеседование)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936625"/>
          </a:xfrm>
        </p:spPr>
        <p:txBody>
          <a:bodyPr/>
          <a:lstStyle/>
          <a:p>
            <a:r>
              <a:rPr lang="ru-RU" sz="2400" dirty="0">
                <a:latin typeface="Arial" charset="0"/>
              </a:rPr>
              <a:t>Профиль </a:t>
            </a:r>
            <a:r>
              <a:rPr lang="ru-RU" sz="2800" b="1" dirty="0">
                <a:latin typeface="Arial" charset="0"/>
              </a:rPr>
              <a:t>«Специальная педагогика и психология»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107503" y="2124217"/>
            <a:ext cx="9144000" cy="81969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dirty="0">
                <a:latin typeface="Arial" charset="0"/>
              </a:rPr>
              <a:t>Программа направлена на подготовку </a:t>
            </a:r>
            <a:r>
              <a:rPr lang="ru-RU" sz="1800" b="1" i="1" dirty="0">
                <a:latin typeface="Arial" charset="0"/>
              </a:rPr>
              <a:t>бакалавра с компетентностью</a:t>
            </a:r>
          </a:p>
          <a:p>
            <a:pPr marL="0" indent="0">
              <a:lnSpc>
                <a:spcPct val="80000"/>
              </a:lnSpc>
              <a:buNone/>
            </a:pPr>
            <a:endParaRPr lang="ru-RU" sz="1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217D18-DBB5-42DB-BDF6-7B844C5892D8}"/>
              </a:ext>
            </a:extLst>
          </p:cNvPr>
          <p:cNvSpPr/>
          <p:nvPr/>
        </p:nvSpPr>
        <p:spPr>
          <a:xfrm>
            <a:off x="3288146" y="3286189"/>
            <a:ext cx="28764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Arial" charset="0"/>
              </a:rPr>
              <a:t>Форма обучения:</a:t>
            </a:r>
            <a:r>
              <a:rPr lang="ru-RU" dirty="0">
                <a:latin typeface="Arial" charset="0"/>
              </a:rPr>
              <a:t> очная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B58FD57-05A1-4845-B402-A91E97DEC560}"/>
              </a:ext>
            </a:extLst>
          </p:cNvPr>
          <p:cNvSpPr/>
          <p:nvPr/>
        </p:nvSpPr>
        <p:spPr>
          <a:xfrm>
            <a:off x="2411760" y="3859594"/>
            <a:ext cx="4572790" cy="3139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latin typeface="Arial" charset="0"/>
              </a:rPr>
              <a:t>Продолжительность обучения:</a:t>
            </a:r>
            <a:r>
              <a:rPr lang="ru-RU" dirty="0">
                <a:latin typeface="Arial" charset="0"/>
              </a:rPr>
              <a:t> 4 года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14F295-756C-4299-A248-6D0629D0CE02}"/>
              </a:ext>
            </a:extLst>
          </p:cNvPr>
          <p:cNvSpPr/>
          <p:nvPr/>
        </p:nvSpPr>
        <p:spPr>
          <a:xfrm>
            <a:off x="149868" y="4439511"/>
            <a:ext cx="8856983" cy="387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 charset="0"/>
              </a:rPr>
              <a:t>Вы можете обучаться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F7967DC-4FD4-4275-A223-9AA098FA0B4A}"/>
              </a:ext>
            </a:extLst>
          </p:cNvPr>
          <p:cNvSpPr/>
          <p:nvPr/>
        </p:nvSpPr>
        <p:spPr>
          <a:xfrm>
            <a:off x="149867" y="4844658"/>
            <a:ext cx="489654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на бюджетной основе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18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бюджетных мест, в том числе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2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с особыми правами, </a:t>
            </a:r>
            <a:r>
              <a:rPr lang="ru-RU" u="sng" dirty="0">
                <a:solidFill>
                  <a:schemeClr val="tx1"/>
                </a:solidFill>
                <a:latin typeface="Arial" charset="0"/>
              </a:rPr>
              <a:t>обучение бесплатное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) 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и  получать стипендию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D5C9469-487C-46C3-853E-E41FBCD5F1DB}"/>
              </a:ext>
            </a:extLst>
          </p:cNvPr>
          <p:cNvSpPr/>
          <p:nvPr/>
        </p:nvSpPr>
        <p:spPr>
          <a:xfrm>
            <a:off x="5046413" y="4844658"/>
            <a:ext cx="3960438" cy="3139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на платной основе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37B765A-B521-45D4-8EB5-6283B921F717}"/>
              </a:ext>
            </a:extLst>
          </p:cNvPr>
          <p:cNvSpPr/>
          <p:nvPr/>
        </p:nvSpPr>
        <p:spPr>
          <a:xfrm>
            <a:off x="143508" y="6453336"/>
            <a:ext cx="8856984" cy="3139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dirty="0">
                <a:solidFill>
                  <a:schemeClr val="bg1"/>
                </a:solidFill>
                <a:latin typeface="Arial" charset="0"/>
              </a:rPr>
              <a:t>Проходной балл: набор ведется первый 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187B15F-39C5-40E0-9EC3-88C508980C12}"/>
              </a:ext>
            </a:extLst>
          </p:cNvPr>
          <p:cNvSpPr/>
          <p:nvPr/>
        </p:nvSpPr>
        <p:spPr>
          <a:xfrm>
            <a:off x="1661195" y="2447404"/>
            <a:ext cx="6036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485C"/>
                </a:solidFill>
                <a:latin typeface="Arial" charset="0"/>
              </a:rPr>
              <a:t>специального педагога (учителя-дефектолога)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485C"/>
                </a:solidFill>
                <a:latin typeface="Arial" charset="0"/>
              </a:rPr>
              <a:t>специального психолога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611560" y="931392"/>
            <a:ext cx="8229600" cy="936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Arial" charset="0"/>
              </a:rPr>
              <a:t>Профиль </a:t>
            </a:r>
            <a:r>
              <a:rPr lang="ru-RU" sz="2800" b="1" dirty="0">
                <a:latin typeface="Arial" charset="0"/>
              </a:rPr>
              <a:t>«Дошкольная дефектология» </a:t>
            </a:r>
            <a:r>
              <a:rPr lang="ru-RU" sz="2400" b="1" dirty="0">
                <a:latin typeface="Arial" charset="0"/>
              </a:rPr>
              <a:t/>
            </a:r>
            <a:br>
              <a:rPr lang="ru-RU" sz="2400" b="1" dirty="0">
                <a:latin typeface="Arial" charset="0"/>
              </a:rPr>
            </a:br>
            <a:r>
              <a:rPr lang="ru-RU" sz="2000" b="1" dirty="0">
                <a:latin typeface="Arial" charset="0"/>
              </a:rPr>
              <a:t>Дефектолог – кто это?</a:t>
            </a:r>
            <a:r>
              <a:rPr lang="ru-RU" sz="2000" dirty="0">
                <a:latin typeface="Arial" charset="0"/>
              </a:rPr>
              <a:t>  </a:t>
            </a:r>
            <a:r>
              <a:rPr lang="ru-RU" sz="2400" dirty="0">
                <a:latin typeface="Arial" charset="0"/>
              </a:rPr>
              <a:t/>
            </a:r>
            <a:br>
              <a:rPr lang="ru-RU" sz="2400" dirty="0">
                <a:latin typeface="Arial" charset="0"/>
              </a:rPr>
            </a:br>
            <a:endParaRPr lang="ru-RU" sz="2400" dirty="0">
              <a:latin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143508" y="1842510"/>
            <a:ext cx="7380311" cy="25342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</a:pPr>
            <a:r>
              <a:rPr lang="ru-RU" sz="1300" b="1" dirty="0">
                <a:latin typeface="Arial" charset="0"/>
              </a:rPr>
              <a:t>Профессионал, который может работать с  детьми, имеющими: 		</a:t>
            </a:r>
            <a:endParaRPr lang="ru-RU" sz="1300" dirty="0">
              <a:latin typeface="Arial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>
                <a:latin typeface="Arial" charset="0"/>
              </a:rPr>
              <a:t>Нарушения интеллекта;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>
                <a:latin typeface="Arial" charset="0"/>
              </a:rPr>
              <a:t>Нарушения зрения;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>
                <a:latin typeface="Arial" charset="0"/>
              </a:rPr>
              <a:t>Нарушения слуха;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>
                <a:latin typeface="Arial" charset="0"/>
              </a:rPr>
              <a:t>Нарушения речи;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>
                <a:latin typeface="Arial" charset="0"/>
              </a:rPr>
              <a:t>Нарушения опорно-двигательного аппарата;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>
                <a:latin typeface="Arial" charset="0"/>
              </a:rPr>
              <a:t>Задержку психического развития;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>
                <a:latin typeface="Arial" charset="0"/>
              </a:rPr>
              <a:t>Нарушения поведения и эмоциональной сферы.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b="1" dirty="0">
                <a:latin typeface="Arial" charset="0"/>
              </a:rPr>
              <a:t>Специалист, бесценный для инклюзивного образования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217D18-DBB5-42DB-BDF6-7B844C5892D8}"/>
              </a:ext>
            </a:extLst>
          </p:cNvPr>
          <p:cNvSpPr/>
          <p:nvPr/>
        </p:nvSpPr>
        <p:spPr>
          <a:xfrm>
            <a:off x="5890025" y="3591633"/>
            <a:ext cx="311046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Arial" charset="0"/>
              </a:rPr>
              <a:t>Форма обучения:</a:t>
            </a:r>
            <a:r>
              <a:rPr lang="ru-RU" dirty="0">
                <a:latin typeface="Arial" charset="0"/>
              </a:rPr>
              <a:t> заочная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B58FD57-05A1-4845-B402-A91E97DEC560}"/>
              </a:ext>
            </a:extLst>
          </p:cNvPr>
          <p:cNvSpPr/>
          <p:nvPr/>
        </p:nvSpPr>
        <p:spPr>
          <a:xfrm>
            <a:off x="143508" y="4084199"/>
            <a:ext cx="8856984" cy="5355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latin typeface="Arial" charset="0"/>
              </a:rPr>
              <a:t>Продолжительность обучения:</a:t>
            </a:r>
            <a:r>
              <a:rPr lang="ru-RU" dirty="0">
                <a:latin typeface="Arial" charset="0"/>
              </a:rPr>
              <a:t> 4 года 10 месяцев;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dirty="0">
                <a:latin typeface="Arial" charset="0"/>
              </a:rPr>
              <a:t>обучение на основе индивидуального учебного плана – 3 года 5 месяцев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14F295-756C-4299-A248-6D0629D0CE02}"/>
              </a:ext>
            </a:extLst>
          </p:cNvPr>
          <p:cNvSpPr/>
          <p:nvPr/>
        </p:nvSpPr>
        <p:spPr>
          <a:xfrm>
            <a:off x="143509" y="4742964"/>
            <a:ext cx="8856983" cy="387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 charset="0"/>
              </a:rPr>
              <a:t>Вы можете обучаться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F7967DC-4FD4-4275-A223-9AA098FA0B4A}"/>
              </a:ext>
            </a:extLst>
          </p:cNvPr>
          <p:cNvSpPr/>
          <p:nvPr/>
        </p:nvSpPr>
        <p:spPr>
          <a:xfrm>
            <a:off x="143508" y="5148111"/>
            <a:ext cx="500455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на бюджетной основе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(22 бюджетных места, в том числе 3 с особыми правами, </a:t>
            </a:r>
            <a:r>
              <a:rPr lang="ru-RU" u="sng" dirty="0">
                <a:solidFill>
                  <a:schemeClr val="tx1"/>
                </a:solidFill>
                <a:latin typeface="Arial" charset="0"/>
              </a:rPr>
              <a:t>обучение бесплатное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D5C9469-487C-46C3-853E-E41FBCD5F1DB}"/>
              </a:ext>
            </a:extLst>
          </p:cNvPr>
          <p:cNvSpPr/>
          <p:nvPr/>
        </p:nvSpPr>
        <p:spPr>
          <a:xfrm>
            <a:off x="5148064" y="5148111"/>
            <a:ext cx="3852428" cy="3139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на платной основе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37B765A-B521-45D4-8EB5-6283B921F717}"/>
              </a:ext>
            </a:extLst>
          </p:cNvPr>
          <p:cNvSpPr/>
          <p:nvPr/>
        </p:nvSpPr>
        <p:spPr>
          <a:xfrm>
            <a:off x="151892" y="6153483"/>
            <a:ext cx="8856984" cy="5355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Проходной балл в 2019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: 243 (бюджетный набор), 159 (на платной основе)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Конкурс: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 10 человек на место</a:t>
            </a:r>
          </a:p>
        </p:txBody>
      </p:sp>
    </p:spTree>
    <p:extLst>
      <p:ext uri="{BB962C8B-B14F-4D97-AF65-F5344CB8AC3E}">
        <p14:creationId xmlns:p14="http://schemas.microsoft.com/office/powerpoint/2010/main" xmlns="" val="354784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936625"/>
          </a:xfrm>
        </p:spPr>
        <p:txBody>
          <a:bodyPr/>
          <a:lstStyle/>
          <a:p>
            <a:r>
              <a:rPr lang="ru-RU" sz="2400" dirty="0">
                <a:latin typeface="Arial" charset="0"/>
              </a:rPr>
              <a:t>Профиль </a:t>
            </a:r>
            <a:r>
              <a:rPr lang="ru-RU" sz="2800" b="1" dirty="0">
                <a:latin typeface="Arial" charset="0"/>
              </a:rPr>
              <a:t>«Олигофренопедагогика»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126157" y="1938119"/>
            <a:ext cx="9144000" cy="81969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dirty="0">
                <a:latin typeface="Arial" charset="0"/>
              </a:rPr>
              <a:t>Программа направлена на подготовку бакалавра с компетентностью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dirty="0">
                <a:solidFill>
                  <a:srgbClr val="4D485C"/>
                </a:solidFill>
                <a:latin typeface="Arial" charset="0"/>
              </a:rPr>
              <a:t>специального педагога </a:t>
            </a:r>
            <a:endParaRPr lang="ru-RU" sz="1800" dirty="0"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1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217D18-DBB5-42DB-BDF6-7B844C5892D8}"/>
              </a:ext>
            </a:extLst>
          </p:cNvPr>
          <p:cNvSpPr/>
          <p:nvPr/>
        </p:nvSpPr>
        <p:spPr>
          <a:xfrm>
            <a:off x="3275856" y="3370024"/>
            <a:ext cx="311046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Arial" charset="0"/>
              </a:rPr>
              <a:t>Форма обучения:</a:t>
            </a:r>
            <a:r>
              <a:rPr lang="ru-RU" dirty="0">
                <a:latin typeface="Arial" charset="0"/>
              </a:rPr>
              <a:t> заочная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B58FD57-05A1-4845-B402-A91E97DEC560}"/>
              </a:ext>
            </a:extLst>
          </p:cNvPr>
          <p:cNvSpPr/>
          <p:nvPr/>
        </p:nvSpPr>
        <p:spPr>
          <a:xfrm>
            <a:off x="1765431" y="3916108"/>
            <a:ext cx="5865452" cy="3139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latin typeface="Arial" charset="0"/>
              </a:rPr>
              <a:t>Продолжительность обучения:</a:t>
            </a:r>
            <a:r>
              <a:rPr lang="ru-RU" dirty="0">
                <a:latin typeface="Arial" charset="0"/>
              </a:rPr>
              <a:t> 4 года 10 месяцев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14F295-756C-4299-A248-6D0629D0CE02}"/>
              </a:ext>
            </a:extLst>
          </p:cNvPr>
          <p:cNvSpPr/>
          <p:nvPr/>
        </p:nvSpPr>
        <p:spPr>
          <a:xfrm>
            <a:off x="160277" y="4625753"/>
            <a:ext cx="8856983" cy="387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 charset="0"/>
              </a:rPr>
              <a:t>Вы можете обучаться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D5C9469-487C-46C3-853E-E41FBCD5F1DB}"/>
              </a:ext>
            </a:extLst>
          </p:cNvPr>
          <p:cNvSpPr/>
          <p:nvPr/>
        </p:nvSpPr>
        <p:spPr>
          <a:xfrm>
            <a:off x="5056822" y="4854464"/>
            <a:ext cx="3960438" cy="3139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на платной основе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37B765A-B521-45D4-8EB5-6283B921F717}"/>
              </a:ext>
            </a:extLst>
          </p:cNvPr>
          <p:cNvSpPr/>
          <p:nvPr/>
        </p:nvSpPr>
        <p:spPr>
          <a:xfrm>
            <a:off x="143508" y="6245130"/>
            <a:ext cx="8856984" cy="5355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Проходной балл в 2019 году:</a:t>
            </a:r>
            <a:r>
              <a:rPr lang="ru-RU" dirty="0">
                <a:solidFill>
                  <a:schemeClr val="bg1"/>
                </a:solidFill>
                <a:latin typeface="Arial" charset="0"/>
              </a:rPr>
              <a:t> на бюджетной основе набор ведется первый год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dirty="0">
                <a:solidFill>
                  <a:schemeClr val="bg1"/>
                </a:solidFill>
                <a:latin typeface="Arial" charset="0"/>
              </a:rPr>
              <a:t>                       154 балла (на платной основе)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187B15F-39C5-40E0-9EC3-88C508980C12}"/>
              </a:ext>
            </a:extLst>
          </p:cNvPr>
          <p:cNvSpPr/>
          <p:nvPr/>
        </p:nvSpPr>
        <p:spPr>
          <a:xfrm>
            <a:off x="-11323" y="2535298"/>
            <a:ext cx="9475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485C"/>
                </a:solidFill>
                <a:latin typeface="Arial" charset="0"/>
              </a:rPr>
              <a:t>учителя-дефектолога (</a:t>
            </a:r>
            <a:r>
              <a:rPr lang="ru-RU" dirty="0" err="1">
                <a:solidFill>
                  <a:srgbClr val="4D485C"/>
                </a:solidFill>
                <a:latin typeface="Arial" charset="0"/>
              </a:rPr>
              <a:t>олигофренопедагога</a:t>
            </a:r>
            <a:r>
              <a:rPr lang="ru-RU" dirty="0">
                <a:solidFill>
                  <a:srgbClr val="4D485C"/>
                </a:solidFill>
                <a:latin typeface="Arial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D485C"/>
                </a:solidFill>
                <a:latin typeface="Arial" charset="0"/>
              </a:rPr>
              <a:t>учителя школ для обучающихся с интеллектуальными нарушениями и задержкой психического развития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751546-97DC-4EEB-8F5D-9DC2A38A41D5}"/>
              </a:ext>
            </a:extLst>
          </p:cNvPr>
          <p:cNvSpPr/>
          <p:nvPr/>
        </p:nvSpPr>
        <p:spPr>
          <a:xfrm>
            <a:off x="160277" y="4430130"/>
            <a:ext cx="8856983" cy="387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 charset="0"/>
              </a:rPr>
              <a:t>Вы можете обучаться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37DBC53-12A6-48F9-B7D8-312202A248E9}"/>
              </a:ext>
            </a:extLst>
          </p:cNvPr>
          <p:cNvSpPr/>
          <p:nvPr/>
        </p:nvSpPr>
        <p:spPr>
          <a:xfrm>
            <a:off x="160276" y="4835277"/>
            <a:ext cx="489654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на бюджетной основе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(10 бюджетных мест, в том числе 1 с особыми правами, </a:t>
            </a:r>
            <a:r>
              <a:rPr lang="ru-RU" u="sng" dirty="0">
                <a:solidFill>
                  <a:schemeClr val="tx1"/>
                </a:solidFill>
                <a:latin typeface="Arial" charset="0"/>
              </a:rPr>
              <a:t>обучение бесплатное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58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 cstate="print"/>
          <a:srcRect r="8862"/>
          <a:stretch>
            <a:fillRect/>
          </a:stretch>
        </p:blipFill>
        <p:spPr bwMode="auto">
          <a:xfrm rot="-619469">
            <a:off x="273050" y="420688"/>
            <a:ext cx="32273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/>
          <p:cNvPicPr>
            <a:picLocks noChangeAspect="1"/>
          </p:cNvPicPr>
          <p:nvPr/>
        </p:nvPicPr>
        <p:blipFill>
          <a:blip r:embed="rId3" cstate="print"/>
          <a:srcRect l="8511" r="13120"/>
          <a:stretch>
            <a:fillRect/>
          </a:stretch>
        </p:blipFill>
        <p:spPr bwMode="auto">
          <a:xfrm rot="593303">
            <a:off x="5724525" y="285750"/>
            <a:ext cx="32067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/>
          <p:cNvPicPr>
            <a:picLocks noChangeAspect="1"/>
          </p:cNvPicPr>
          <p:nvPr/>
        </p:nvPicPr>
        <p:blipFill>
          <a:blip r:embed="rId4" cstate="print"/>
          <a:srcRect l="25893" r="22322"/>
          <a:stretch>
            <a:fillRect/>
          </a:stretch>
        </p:blipFill>
        <p:spPr bwMode="auto">
          <a:xfrm rot="-349799">
            <a:off x="6242050" y="3179763"/>
            <a:ext cx="2525713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5" cstate="print"/>
          <a:srcRect l="43016" r="13968" b="26822"/>
          <a:stretch>
            <a:fillRect/>
          </a:stretch>
        </p:blipFill>
        <p:spPr bwMode="auto">
          <a:xfrm>
            <a:off x="3660775" y="90488"/>
            <a:ext cx="24241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6" cstate="print"/>
          <a:srcRect l="10616" r="17657"/>
          <a:stretch>
            <a:fillRect/>
          </a:stretch>
        </p:blipFill>
        <p:spPr bwMode="auto">
          <a:xfrm rot="-1055988">
            <a:off x="277813" y="3208338"/>
            <a:ext cx="2786062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4384675"/>
            <a:ext cx="32258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8"/>
          <p:cNvPicPr>
            <a:picLocks noChangeAspect="1"/>
          </p:cNvPicPr>
          <p:nvPr/>
        </p:nvPicPr>
        <p:blipFill>
          <a:blip r:embed="rId8" cstate="print"/>
          <a:srcRect l="26994"/>
          <a:stretch>
            <a:fillRect/>
          </a:stretch>
        </p:blipFill>
        <p:spPr bwMode="auto">
          <a:xfrm rot="908956">
            <a:off x="3387725" y="2317750"/>
            <a:ext cx="269081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8938" y="2290763"/>
            <a:ext cx="1893887" cy="129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24675" y="2290763"/>
            <a:ext cx="1938338" cy="129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45250" y="4075113"/>
            <a:ext cx="2374900" cy="26685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центр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964238" y="550863"/>
            <a:ext cx="2941637" cy="129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дом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13113" y="4079875"/>
            <a:ext cx="2843212" cy="2663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психолого-педагогической, медицинской и социальной помощи</a:t>
            </a: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750" y="550863"/>
            <a:ext cx="2773363" cy="129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15902" y="4079875"/>
            <a:ext cx="2843212" cy="2663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Частный развивающий центр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63938" y="166688"/>
            <a:ext cx="2154237" cy="1292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  <a:endParaRPr lang="ru-RU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/>
          <p:cNvCxnSpPr>
            <a:endCxn id="39" idx="2"/>
          </p:cNvCxnSpPr>
          <p:nvPr/>
        </p:nvCxnSpPr>
        <p:spPr>
          <a:xfrm flipV="1">
            <a:off x="4640263" y="1458913"/>
            <a:ext cx="0" cy="831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3" name="Прямая со стрелкой 42"/>
          <p:cNvCxnSpPr>
            <a:stCxn id="35" idx="7"/>
            <a:endCxn id="28" idx="2"/>
          </p:cNvCxnSpPr>
          <p:nvPr/>
        </p:nvCxnSpPr>
        <p:spPr>
          <a:xfrm flipV="1">
            <a:off x="6097588" y="1843088"/>
            <a:ext cx="1336675" cy="441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5" name="Прямая со стрелкой 44"/>
          <p:cNvCxnSpPr>
            <a:endCxn id="19" idx="1"/>
          </p:cNvCxnSpPr>
          <p:nvPr/>
        </p:nvCxnSpPr>
        <p:spPr>
          <a:xfrm>
            <a:off x="6448425" y="2922588"/>
            <a:ext cx="476250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7" name="Прямая со стрелкой 46"/>
          <p:cNvCxnSpPr>
            <a:stCxn id="35" idx="5"/>
            <a:endCxn id="24" idx="0"/>
          </p:cNvCxnSpPr>
          <p:nvPr/>
        </p:nvCxnSpPr>
        <p:spPr>
          <a:xfrm>
            <a:off x="6097588" y="3359150"/>
            <a:ext cx="1535112" cy="715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9" name="Прямая со стрелкой 48"/>
          <p:cNvCxnSpPr>
            <a:endCxn id="36" idx="0"/>
          </p:cNvCxnSpPr>
          <p:nvPr/>
        </p:nvCxnSpPr>
        <p:spPr>
          <a:xfrm>
            <a:off x="4716463" y="4075113"/>
            <a:ext cx="17462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1" name="Прямая со стрелкой 50"/>
          <p:cNvCxnSpPr>
            <a:cxnSpLocks/>
            <a:endCxn id="38" idx="0"/>
          </p:cNvCxnSpPr>
          <p:nvPr/>
        </p:nvCxnSpPr>
        <p:spPr>
          <a:xfrm flipH="1">
            <a:off x="1637508" y="3359150"/>
            <a:ext cx="1639094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5" name="Прямая со стрелкой 54"/>
          <p:cNvCxnSpPr>
            <a:endCxn id="12" idx="3"/>
          </p:cNvCxnSpPr>
          <p:nvPr/>
        </p:nvCxnSpPr>
        <p:spPr>
          <a:xfrm flipH="1">
            <a:off x="2282825" y="2936875"/>
            <a:ext cx="4095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7" name="Прямая со стрелкой 56"/>
          <p:cNvCxnSpPr>
            <a:stCxn id="0" idx="1"/>
            <a:endCxn id="37" idx="2"/>
          </p:cNvCxnSpPr>
          <p:nvPr/>
        </p:nvCxnSpPr>
        <p:spPr>
          <a:xfrm flipH="1" flipV="1">
            <a:off x="1925638" y="1843088"/>
            <a:ext cx="1350962" cy="441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9" name="Прямая со стрелкой 78"/>
          <p:cNvCxnSpPr>
            <a:cxnSpLocks/>
            <a:endCxn id="36" idx="0"/>
          </p:cNvCxnSpPr>
          <p:nvPr/>
        </p:nvCxnSpPr>
        <p:spPr>
          <a:xfrm>
            <a:off x="4716463" y="3582988"/>
            <a:ext cx="17462" cy="496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2691787" y="2060848"/>
            <a:ext cx="3990041" cy="15218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работают наши выпускники?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4" grpId="0" animBg="1"/>
      <p:bldP spid="28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0960" y="499840"/>
            <a:ext cx="9144000" cy="1196975"/>
          </a:xfrm>
        </p:spPr>
        <p:txBody>
          <a:bodyPr/>
          <a:lstStyle/>
          <a:p>
            <a:pPr eaLnBrk="1" hangingPunct="1"/>
            <a:r>
              <a:rPr lang="ru-RU" sz="4800" b="1" dirty="0">
                <a:solidFill>
                  <a:schemeClr val="bg1"/>
                </a:solidFill>
              </a:rPr>
              <a:t>Карьера выпускника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7566" y="5730875"/>
            <a:ext cx="2843477" cy="962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ДЕФЕКТОЛОГ, УЧИТЕЛЬ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77566" y="4437855"/>
            <a:ext cx="2843479" cy="10588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СЛУЖБЫ СОПРОВОЖДЕНИЯ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МЕТОДИСТ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64618" y="3276601"/>
            <a:ext cx="2843483" cy="1012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ЗАВУЧ, ЗАМЕСТИТЕЛЬ ЗАВЕДУЮЩЕГО ПО ВМР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4618" y="1970087"/>
            <a:ext cx="2843485" cy="1104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ДИРЕКТОР, РУКОВОДИТЕЛЬ ЦЕНТРА, ЗАВЕДУЮЩИЙ ДЕТСКИМ САДОМ</a:t>
            </a:r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 flipV="1">
            <a:off x="1907704" y="2102693"/>
            <a:ext cx="0" cy="459020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CEB453-78E9-409E-8BE8-929119105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4286"/>
          <a:stretch/>
        </p:blipFill>
        <p:spPr>
          <a:xfrm>
            <a:off x="6012333" y="3268589"/>
            <a:ext cx="2541566" cy="25176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25053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Индивидуальное предпринимательство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8784" y="5349875"/>
            <a:ext cx="4103688" cy="11509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ИНДИВИДУАЛЬНЫХ ЗАНЯТИЙ НА ДОМУ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2186" y="3657226"/>
            <a:ext cx="4103688" cy="1365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ПОДГРУППОВЫХ, ИНДИВИДУАЛЬНЫХ ЗАНЯТИЙ. АРЕНДА ПОМЕЩЕНИЯ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38784" y="2060848"/>
            <a:ext cx="4103688" cy="12207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ОТКРЫТИЕ СОБСТВЕННОГО ЧАСТНОГО РАЗВИВАЮЩЕГО ЦЕНТРА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115616" y="2276872"/>
            <a:ext cx="0" cy="40322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D0C6F5-579E-4551-89BD-8F6B9F616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7412" y="5349875"/>
            <a:ext cx="1425347" cy="11747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36C626-080F-41D6-B6CC-F418DF1AAE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0" y="2527807"/>
            <a:ext cx="2699789" cy="19691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0D7F65C0-4604-4FF9-9537-DDF60415B634}" vid="{5911EEC0-BE2C-4AF7-9CE0-A43E557D605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4269</TotalTime>
  <Words>591</Words>
  <Application>Microsoft Office PowerPoint</Application>
  <PresentationFormat>Экран (4:3)</PresentationFormat>
  <Paragraphs>132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Профессия неограниченных возможностей </vt:lpstr>
      <vt:lpstr>Факультет педагогики и психологии детства Кафедра специальной педагогики и психологии</vt:lpstr>
      <vt:lpstr>Профиль «Специальная педагогика и психология»</vt:lpstr>
      <vt:lpstr>Профиль «Дошкольная дефектология»  Дефектолог – кто это?   </vt:lpstr>
      <vt:lpstr>Профиль «Олигофренопедагогика»</vt:lpstr>
      <vt:lpstr>Слайд 6</vt:lpstr>
      <vt:lpstr>Слайд 7</vt:lpstr>
      <vt:lpstr>Карьера выпускника</vt:lpstr>
      <vt:lpstr>Индивидуальное предпринимательство</vt:lpstr>
      <vt:lpstr>ПЕРСПЕКТИВА НАУЧНОЙ ДЕЯТЕЛЬНОСТИ</vt:lpstr>
      <vt:lpstr>ПРЕИМУЩЕСТВА ПРОФЕССИИ</vt:lpstr>
      <vt:lpstr>ГДЕ ПОЛУЧИТЬ ПРОФЕССИЮ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Дефектолог - профессия неограниченных возможностей</dc:title>
  <dc:creator>1</dc:creator>
  <cp:lastModifiedBy>user</cp:lastModifiedBy>
  <cp:revision>171</cp:revision>
  <dcterms:created xsi:type="dcterms:W3CDTF">2015-11-03T16:49:01Z</dcterms:created>
  <dcterms:modified xsi:type="dcterms:W3CDTF">2020-05-22T06:42:47Z</dcterms:modified>
</cp:coreProperties>
</file>