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1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orient="horz" pos="1298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513" userDrawn="1">
          <p15:clr>
            <a:srgbClr val="A4A3A4"/>
          </p15:clr>
        </p15:guide>
        <p15:guide id="6" pos="7167" userDrawn="1">
          <p15:clr>
            <a:srgbClr val="A4A3A4"/>
          </p15:clr>
        </p15:guide>
        <p15:guide id="7" pos="1360" userDrawn="1">
          <p15:clr>
            <a:srgbClr val="A4A3A4"/>
          </p15:clr>
        </p15:guide>
        <p15:guide id="8" pos="4565" userDrawn="1">
          <p15:clr>
            <a:srgbClr val="A4A3A4"/>
          </p15:clr>
        </p15:guide>
        <p15:guide id="9" pos="4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  <a:srgbClr val="1E3584"/>
    <a:srgbClr val="0072BC"/>
    <a:srgbClr val="00B0F0"/>
    <a:srgbClr val="64BDE1"/>
    <a:srgbClr val="33CCFF"/>
    <a:srgbClr val="FFFFFF"/>
    <a:srgbClr val="001F5F"/>
    <a:srgbClr val="06B7D4"/>
    <a:srgbClr val="53C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2" autoAdjust="0"/>
    <p:restoredTop sz="94683" autoAdjust="0"/>
  </p:normalViewPr>
  <p:slideViewPr>
    <p:cSldViewPr showGuides="1">
      <p:cViewPr varScale="1">
        <p:scale>
          <a:sx n="74" d="100"/>
          <a:sy n="74" d="100"/>
        </p:scale>
        <p:origin x="726" y="60"/>
      </p:cViewPr>
      <p:guideLst>
        <p:guide orient="horz" pos="2478"/>
        <p:guide orient="horz" pos="4065"/>
        <p:guide orient="horz" pos="1298"/>
        <p:guide pos="3840"/>
        <p:guide pos="513"/>
        <p:guide pos="7167"/>
        <p:guide pos="1360"/>
        <p:guide pos="4565"/>
        <p:guide pos="4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D9BB4-EA88-4701-AAB7-CEE95F6A7F0D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75420AD-7C83-4BEC-BEB9-871D5599B87F}">
      <dgm:prSet phldrT="[Текст]" custT="1"/>
      <dgm:spPr>
        <a:noFill/>
      </dgm:spPr>
      <dgm:t>
        <a:bodyPr/>
        <a:lstStyle/>
        <a:p>
          <a:pPr marL="108000" algn="l">
            <a:lnSpc>
              <a:spcPct val="90000"/>
            </a:lnSpc>
            <a:spcAft>
              <a:spcPct val="35000"/>
            </a:spcAft>
          </a:pPr>
          <a:endParaRPr lang="ru-RU" sz="1600" b="1" i="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08000" algn="l">
            <a:lnSpc>
              <a:spcPct val="90000"/>
            </a:lnSpc>
            <a:spcAft>
              <a:spcPct val="35000"/>
            </a:spcAft>
          </a:pPr>
          <a:endParaRPr lang="ru-RU" sz="1600" b="1" i="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08000" algn="l">
            <a:lnSpc>
              <a:spcPts val="1800"/>
            </a:lnSpc>
            <a:spcAft>
              <a:spcPts val="0"/>
            </a:spcAft>
          </a:pPr>
          <a:r>
            <a:rPr lang="ru-RU" sz="2000" b="1" i="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Согласование документов на платформе </a:t>
          </a:r>
          <a:r>
            <a:rPr lang="ru-RU" sz="2000" b="1" i="0" dirty="0" smtClean="0">
              <a:solidFill>
                <a:srgbClr val="00B0F0"/>
              </a:solidFill>
              <a:latin typeface="+mj-lt"/>
              <a:cs typeface="Arial" panose="020B0604020202020204" pitchFamily="34" charset="0"/>
            </a:rPr>
            <a:t>БИТРИКС 24</a:t>
          </a:r>
          <a:endParaRPr lang="ru-RU" sz="2000" b="1" dirty="0">
            <a:solidFill>
              <a:srgbClr val="00B0F0"/>
            </a:solidFill>
            <a:latin typeface="+mj-lt"/>
            <a:cs typeface="Arial" panose="020B0604020202020204" pitchFamily="34" charset="0"/>
          </a:endParaRPr>
        </a:p>
      </dgm:t>
    </dgm:pt>
    <dgm:pt modelId="{20BCC257-8FA5-4719-8277-93156C356B93}" type="parTrans" cxnId="{D1CC7A92-555A-414E-B473-6CB2A9DA5D85}">
      <dgm:prSet/>
      <dgm:spPr/>
      <dgm:t>
        <a:bodyPr/>
        <a:lstStyle/>
        <a:p>
          <a:endParaRPr lang="ru-RU" sz="1600"/>
        </a:p>
      </dgm:t>
    </dgm:pt>
    <dgm:pt modelId="{7F1113C0-3548-4216-AE97-321042ADA06C}" type="sibTrans" cxnId="{D1CC7A92-555A-414E-B473-6CB2A9DA5D85}">
      <dgm:prSet/>
      <dgm:spPr/>
      <dgm:t>
        <a:bodyPr/>
        <a:lstStyle/>
        <a:p>
          <a:endParaRPr lang="ru-RU" sz="1600"/>
        </a:p>
      </dgm:t>
    </dgm:pt>
    <dgm:pt modelId="{DB7302E3-0D66-4C2B-A4A1-9866D9E2C9F9}">
      <dgm:prSet phldrT="[Текст]" custT="1"/>
      <dgm:spPr>
        <a:noFill/>
      </dgm:spPr>
      <dgm:t>
        <a:bodyPr/>
        <a:lstStyle/>
        <a:p>
          <a:pPr marL="108000" algn="l">
            <a:lnSpc>
              <a:spcPct val="90000"/>
            </a:lnSpc>
            <a:spcAft>
              <a:spcPct val="35000"/>
            </a:spcAft>
            <a:buFontTx/>
            <a:buNone/>
          </a:pPr>
          <a:endParaRPr lang="ru-RU" sz="1600" b="1" i="0" dirty="0" smtClean="0">
            <a:solidFill>
              <a:srgbClr val="001F5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08000" algn="l">
            <a:lnSpc>
              <a:spcPct val="90000"/>
            </a:lnSpc>
            <a:spcAft>
              <a:spcPct val="35000"/>
            </a:spcAft>
            <a:buFontTx/>
            <a:buNone/>
          </a:pPr>
          <a:endParaRPr lang="ru-RU" sz="1600" b="1" i="0" dirty="0" smtClean="0">
            <a:solidFill>
              <a:srgbClr val="001F5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08000" algn="l">
            <a:lnSpc>
              <a:spcPts val="1800"/>
            </a:lnSpc>
            <a:spcAft>
              <a:spcPts val="0"/>
            </a:spcAft>
            <a:buFontTx/>
            <a:buNone/>
          </a:pPr>
          <a:r>
            <a:rPr lang="ru-RU" sz="2000" b="1" i="0" dirty="0" smtClean="0">
              <a:solidFill>
                <a:srgbClr val="001F5F"/>
              </a:solidFill>
              <a:latin typeface="+mj-lt"/>
              <a:cs typeface="Arial" panose="020B0604020202020204" pitchFamily="34" charset="0"/>
            </a:rPr>
            <a:t>Информационная система </a:t>
          </a:r>
          <a:r>
            <a:rPr lang="ru-RU" sz="2000" b="1" i="0" dirty="0" smtClean="0">
              <a:solidFill>
                <a:srgbClr val="00B0F0"/>
              </a:solidFill>
              <a:latin typeface="+mj-lt"/>
              <a:cs typeface="Arial" panose="020B0604020202020204" pitchFamily="34" charset="0"/>
            </a:rPr>
            <a:t>ЕДИНЫЙ КАЛЕНДАРЬ МЕРОПРИЯТИЙ</a:t>
          </a:r>
          <a:endParaRPr lang="ru-RU" sz="2000" b="1" i="0" dirty="0">
            <a:solidFill>
              <a:srgbClr val="00B0F0"/>
            </a:solidFill>
            <a:latin typeface="+mj-lt"/>
            <a:cs typeface="Arial" panose="020B0604020202020204" pitchFamily="34" charset="0"/>
          </a:endParaRPr>
        </a:p>
      </dgm:t>
    </dgm:pt>
    <dgm:pt modelId="{97A3C5B8-1059-43B1-B053-C5899EAD2947}" type="parTrans" cxnId="{86001909-7E69-445F-92D2-3760A9287BB8}">
      <dgm:prSet/>
      <dgm:spPr/>
      <dgm:t>
        <a:bodyPr/>
        <a:lstStyle/>
        <a:p>
          <a:endParaRPr lang="ru-RU" sz="1600"/>
        </a:p>
      </dgm:t>
    </dgm:pt>
    <dgm:pt modelId="{668B636B-6551-4089-BD40-A3C033CB1577}" type="sibTrans" cxnId="{86001909-7E69-445F-92D2-3760A9287BB8}">
      <dgm:prSet/>
      <dgm:spPr/>
      <dgm:t>
        <a:bodyPr/>
        <a:lstStyle/>
        <a:p>
          <a:endParaRPr lang="ru-RU" sz="1600"/>
        </a:p>
      </dgm:t>
    </dgm:pt>
    <dgm:pt modelId="{E1A4F63B-6120-4F6A-AF7B-D00A4647150F}">
      <dgm:prSet phldrT="[Текст]" custT="1"/>
      <dgm:spPr>
        <a:noFill/>
      </dgm:spPr>
      <dgm:t>
        <a:bodyPr/>
        <a:lstStyle/>
        <a:p>
          <a:pPr marL="108000" algn="l">
            <a:buNone/>
          </a:pPr>
          <a:endParaRPr lang="ru-RU" sz="1600" b="1" i="0" dirty="0" smtClean="0">
            <a:solidFill>
              <a:srgbClr val="001F5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08000" algn="l">
            <a:buNone/>
          </a:pPr>
          <a:endParaRPr lang="ru-RU" sz="1600" b="1" i="0" dirty="0" smtClean="0">
            <a:solidFill>
              <a:srgbClr val="001F5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08000" algn="l">
            <a:buNone/>
          </a:pPr>
          <a:r>
            <a:rPr lang="ru-RU" sz="1600" b="1" i="0" dirty="0" smtClean="0">
              <a:solidFill>
                <a:srgbClr val="001F5F"/>
              </a:solidFill>
              <a:latin typeface="Arial" panose="020B0604020202020204" pitchFamily="34" charset="0"/>
              <a:cs typeface="Arial" panose="020B0604020202020204" pitchFamily="34" charset="0"/>
            </a:rPr>
            <a:t>Автоматизированные системы </a:t>
          </a:r>
          <a:r>
            <a:rPr lang="ru-RU" sz="1600" b="1" i="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ПРАКТИКА</a:t>
          </a:r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i="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WEB-</a:t>
          </a:r>
          <a:r>
            <a:rPr lang="ru-RU" sz="1600" b="1" i="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ВЕДОМОСТИ</a:t>
          </a:r>
          <a:endParaRPr lang="ru-RU" sz="1600" b="1" i="0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0E75BD-04C4-481C-A48C-0F10D1ED55BB}" type="parTrans" cxnId="{68D022FA-DED7-4285-9C0D-777F20C711EE}">
      <dgm:prSet/>
      <dgm:spPr/>
      <dgm:t>
        <a:bodyPr/>
        <a:lstStyle/>
        <a:p>
          <a:endParaRPr lang="ru-RU" sz="1600"/>
        </a:p>
      </dgm:t>
    </dgm:pt>
    <dgm:pt modelId="{753CD7ED-7D39-41A0-BB66-124E0941A91C}" type="sibTrans" cxnId="{68D022FA-DED7-4285-9C0D-777F20C711EE}">
      <dgm:prSet/>
      <dgm:spPr/>
      <dgm:t>
        <a:bodyPr/>
        <a:lstStyle/>
        <a:p>
          <a:endParaRPr lang="ru-RU" sz="1600"/>
        </a:p>
      </dgm:t>
    </dgm:pt>
    <dgm:pt modelId="{316A586E-F0A7-428D-9A84-482668DE15AC}">
      <dgm:prSet custT="1"/>
      <dgm:spPr>
        <a:noFill/>
      </dgm:spPr>
      <dgm:t>
        <a:bodyPr/>
        <a:lstStyle/>
        <a:p>
          <a:pPr marL="108000" algn="l"/>
          <a:endParaRPr lang="ru-RU" sz="1600" b="1" dirty="0" smtClean="0">
            <a:solidFill>
              <a:srgbClr val="001F5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08000" algn="l"/>
          <a:endParaRPr lang="ru-RU" sz="1600" b="1" dirty="0" smtClean="0">
            <a:solidFill>
              <a:srgbClr val="001F5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08000" algn="l"/>
          <a:r>
            <a:rPr lang="ru-RU" sz="1600" b="1" dirty="0" smtClean="0">
              <a:solidFill>
                <a:srgbClr val="001F5F"/>
              </a:solidFill>
              <a:latin typeface="Arial" panose="020B0604020202020204" pitchFamily="34" charset="0"/>
              <a:cs typeface="Arial" panose="020B0604020202020204" pitchFamily="34" charset="0"/>
            </a:rPr>
            <a:t>ГИС </a:t>
          </a:r>
          <a:r>
            <a:rPr lang="ru-RU" sz="16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СОВРЕМЕННАЯ ЦИФРОВАЯ ОБРАЗОВАТЕЛЬНАЯ СРЕДА</a:t>
          </a:r>
          <a:endParaRPr lang="ru-RU" sz="1600" b="1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60D08E-7436-499D-BCD9-6F85C241C15A}" type="parTrans" cxnId="{4DC17EDB-A64D-4FB2-942A-2B7CB65007D8}">
      <dgm:prSet/>
      <dgm:spPr/>
      <dgm:t>
        <a:bodyPr/>
        <a:lstStyle/>
        <a:p>
          <a:endParaRPr lang="ru-RU"/>
        </a:p>
      </dgm:t>
    </dgm:pt>
    <dgm:pt modelId="{16E3E972-0455-43AE-9FF4-77621512EE85}" type="sibTrans" cxnId="{4DC17EDB-A64D-4FB2-942A-2B7CB65007D8}">
      <dgm:prSet/>
      <dgm:spPr/>
      <dgm:t>
        <a:bodyPr/>
        <a:lstStyle/>
        <a:p>
          <a:endParaRPr lang="ru-RU"/>
        </a:p>
      </dgm:t>
    </dgm:pt>
    <dgm:pt modelId="{2B2317EF-1DF9-4A42-B916-9252C248AB17}">
      <dgm:prSet custT="1"/>
      <dgm:spPr>
        <a:noFill/>
      </dgm:spPr>
      <dgm:t>
        <a:bodyPr/>
        <a:lstStyle/>
        <a:p>
          <a:pPr marL="108000" algn="l"/>
          <a:endParaRPr lang="ru-RU" sz="1600" b="1" dirty="0" smtClean="0">
            <a:solidFill>
              <a:srgbClr val="001F5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08000" algn="l"/>
          <a:endParaRPr lang="ru-RU" sz="1600" b="1" dirty="0" smtClean="0">
            <a:solidFill>
              <a:srgbClr val="001F5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08000" algn="l"/>
          <a:r>
            <a:rPr lang="ru-RU" sz="1600" b="1" dirty="0" smtClean="0">
              <a:solidFill>
                <a:srgbClr val="001F5F"/>
              </a:solidFill>
              <a:latin typeface="Arial" panose="020B0604020202020204" pitchFamily="34" charset="0"/>
              <a:cs typeface="Arial" panose="020B0604020202020204" pitchFamily="34" charset="0"/>
            </a:rPr>
            <a:t>Платформа </a:t>
          </a:r>
          <a:r>
            <a:rPr lang="ru-RU" sz="16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СФЕРУМ</a:t>
          </a:r>
          <a:endParaRPr lang="ru-RU" sz="1600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3536D2-A82E-4576-B7D0-A14C2127C01D}" type="parTrans" cxnId="{01D2820E-C107-44F9-8D4C-1DE9210B8A97}">
      <dgm:prSet/>
      <dgm:spPr/>
      <dgm:t>
        <a:bodyPr/>
        <a:lstStyle/>
        <a:p>
          <a:endParaRPr lang="ru-RU"/>
        </a:p>
      </dgm:t>
    </dgm:pt>
    <dgm:pt modelId="{950FC4BC-E62A-4405-B2EF-88630B651AD7}" type="sibTrans" cxnId="{01D2820E-C107-44F9-8D4C-1DE9210B8A97}">
      <dgm:prSet/>
      <dgm:spPr/>
      <dgm:t>
        <a:bodyPr/>
        <a:lstStyle/>
        <a:p>
          <a:endParaRPr lang="ru-RU"/>
        </a:p>
      </dgm:t>
    </dgm:pt>
    <dgm:pt modelId="{6C18BC75-3D93-438A-BCC4-53E745B73202}" type="pres">
      <dgm:prSet presAssocID="{7D1D9BB4-EA88-4701-AAB7-CEE95F6A7F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1B1D14-7203-48A7-8A7F-EBA4CA9E72FE}" type="pres">
      <dgm:prSet presAssocID="{D75420AD-7C83-4BEC-BEB9-871D5599B87F}" presName="node" presStyleLbl="node1" presStyleIdx="0" presStyleCnt="5" custScaleX="149545" custScaleY="157382" custLinFactNeighborX="-255" custLinFactNeighborY="9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F8CED-14E1-4D35-AAE3-635C72F07E27}" type="pres">
      <dgm:prSet presAssocID="{7F1113C0-3548-4216-AE97-321042ADA06C}" presName="sibTrans" presStyleCnt="0"/>
      <dgm:spPr/>
      <dgm:t>
        <a:bodyPr/>
        <a:lstStyle/>
        <a:p>
          <a:endParaRPr lang="ru-RU"/>
        </a:p>
      </dgm:t>
    </dgm:pt>
    <dgm:pt modelId="{A6017402-1AAE-4CDE-A4F7-DE34127102D2}" type="pres">
      <dgm:prSet presAssocID="{DB7302E3-0D66-4C2B-A4A1-9866D9E2C9F9}" presName="node" presStyleLbl="node1" presStyleIdx="1" presStyleCnt="5" custScaleX="140868" custScaleY="154073" custLinFactNeighborX="-312" custLinFactNeighborY="10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084D0-A7F1-4FEB-8422-6CD26D7D448C}" type="pres">
      <dgm:prSet presAssocID="{668B636B-6551-4089-BD40-A3C033CB1577}" presName="sibTrans" presStyleCnt="0"/>
      <dgm:spPr/>
      <dgm:t>
        <a:bodyPr/>
        <a:lstStyle/>
        <a:p>
          <a:endParaRPr lang="ru-RU"/>
        </a:p>
      </dgm:t>
    </dgm:pt>
    <dgm:pt modelId="{A03437B1-2BCE-46F8-9F33-5C3059FC65BF}" type="pres">
      <dgm:prSet presAssocID="{E1A4F63B-6120-4F6A-AF7B-D00A4647150F}" presName="node" presStyleLbl="node1" presStyleIdx="2" presStyleCnt="5" custScaleX="148974" custScaleY="134093" custLinFactNeighborX="-552" custLinFactNeighborY="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FA795-BA2A-4899-9FAE-2704590601A4}" type="pres">
      <dgm:prSet presAssocID="{753CD7ED-7D39-41A0-BB66-124E0941A91C}" presName="sibTrans" presStyleCnt="0"/>
      <dgm:spPr/>
      <dgm:t>
        <a:bodyPr/>
        <a:lstStyle/>
        <a:p>
          <a:endParaRPr lang="ru-RU"/>
        </a:p>
      </dgm:t>
    </dgm:pt>
    <dgm:pt modelId="{1BF7F938-4802-4750-B843-807A135D15D5}" type="pres">
      <dgm:prSet presAssocID="{316A586E-F0A7-428D-9A84-482668DE15AC}" presName="node" presStyleLbl="node1" presStyleIdx="3" presStyleCnt="5" custScaleX="139711" custScaleY="136122" custLinFactNeighborX="552" custLinFactNeighborY="-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E051F-4D77-4939-A0A8-2736394339B2}" type="pres">
      <dgm:prSet presAssocID="{16E3E972-0455-43AE-9FF4-77621512EE85}" presName="sibTrans" presStyleCnt="0"/>
      <dgm:spPr/>
      <dgm:t>
        <a:bodyPr/>
        <a:lstStyle/>
        <a:p>
          <a:endParaRPr lang="ru-RU"/>
        </a:p>
      </dgm:t>
    </dgm:pt>
    <dgm:pt modelId="{898E8B4C-0EA3-4E23-AA1F-D72E9C482645}" type="pres">
      <dgm:prSet presAssocID="{2B2317EF-1DF9-4A42-B916-9252C248AB17}" presName="node" presStyleLbl="node1" presStyleIdx="4" presStyleCnt="5" custScaleX="129538" custLinFactNeighborY="-5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001909-7E69-445F-92D2-3760A9287BB8}" srcId="{7D1D9BB4-EA88-4701-AAB7-CEE95F6A7F0D}" destId="{DB7302E3-0D66-4C2B-A4A1-9866D9E2C9F9}" srcOrd="1" destOrd="0" parTransId="{97A3C5B8-1059-43B1-B053-C5899EAD2947}" sibTransId="{668B636B-6551-4089-BD40-A3C033CB1577}"/>
    <dgm:cxn modelId="{6750E495-0BFA-4D03-B444-814A74D55EB2}" type="presOf" srcId="{7D1D9BB4-EA88-4701-AAB7-CEE95F6A7F0D}" destId="{6C18BC75-3D93-438A-BCC4-53E745B73202}" srcOrd="0" destOrd="0" presId="urn:microsoft.com/office/officeart/2005/8/layout/default"/>
    <dgm:cxn modelId="{68D022FA-DED7-4285-9C0D-777F20C711EE}" srcId="{7D1D9BB4-EA88-4701-AAB7-CEE95F6A7F0D}" destId="{E1A4F63B-6120-4F6A-AF7B-D00A4647150F}" srcOrd="2" destOrd="0" parTransId="{180E75BD-04C4-481C-A48C-0F10D1ED55BB}" sibTransId="{753CD7ED-7D39-41A0-BB66-124E0941A91C}"/>
    <dgm:cxn modelId="{26E2DE2B-2DCA-47B0-B4D1-3B9899842257}" type="presOf" srcId="{DB7302E3-0D66-4C2B-A4A1-9866D9E2C9F9}" destId="{A6017402-1AAE-4CDE-A4F7-DE34127102D2}" srcOrd="0" destOrd="0" presId="urn:microsoft.com/office/officeart/2005/8/layout/default"/>
    <dgm:cxn modelId="{01D2820E-C107-44F9-8D4C-1DE9210B8A97}" srcId="{7D1D9BB4-EA88-4701-AAB7-CEE95F6A7F0D}" destId="{2B2317EF-1DF9-4A42-B916-9252C248AB17}" srcOrd="4" destOrd="0" parTransId="{2A3536D2-A82E-4576-B7D0-A14C2127C01D}" sibTransId="{950FC4BC-E62A-4405-B2EF-88630B651AD7}"/>
    <dgm:cxn modelId="{29C1E47F-4118-4003-A6E0-9DE5DB433541}" type="presOf" srcId="{2B2317EF-1DF9-4A42-B916-9252C248AB17}" destId="{898E8B4C-0EA3-4E23-AA1F-D72E9C482645}" srcOrd="0" destOrd="0" presId="urn:microsoft.com/office/officeart/2005/8/layout/default"/>
    <dgm:cxn modelId="{D1CC7A92-555A-414E-B473-6CB2A9DA5D85}" srcId="{7D1D9BB4-EA88-4701-AAB7-CEE95F6A7F0D}" destId="{D75420AD-7C83-4BEC-BEB9-871D5599B87F}" srcOrd="0" destOrd="0" parTransId="{20BCC257-8FA5-4719-8277-93156C356B93}" sibTransId="{7F1113C0-3548-4216-AE97-321042ADA06C}"/>
    <dgm:cxn modelId="{4DC17EDB-A64D-4FB2-942A-2B7CB65007D8}" srcId="{7D1D9BB4-EA88-4701-AAB7-CEE95F6A7F0D}" destId="{316A586E-F0A7-428D-9A84-482668DE15AC}" srcOrd="3" destOrd="0" parTransId="{1160D08E-7436-499D-BCD9-6F85C241C15A}" sibTransId="{16E3E972-0455-43AE-9FF4-77621512EE85}"/>
    <dgm:cxn modelId="{550CDCCF-2F55-4624-A83F-C974F85AAE46}" type="presOf" srcId="{D75420AD-7C83-4BEC-BEB9-871D5599B87F}" destId="{BE1B1D14-7203-48A7-8A7F-EBA4CA9E72FE}" srcOrd="0" destOrd="0" presId="urn:microsoft.com/office/officeart/2005/8/layout/default"/>
    <dgm:cxn modelId="{1364AF3A-3560-4F24-AC7B-C9CCA9CB9CD1}" type="presOf" srcId="{316A586E-F0A7-428D-9A84-482668DE15AC}" destId="{1BF7F938-4802-4750-B843-807A135D15D5}" srcOrd="0" destOrd="0" presId="urn:microsoft.com/office/officeart/2005/8/layout/default"/>
    <dgm:cxn modelId="{2EFC7CD1-E306-45A4-8EFA-CDB45109B696}" type="presOf" srcId="{E1A4F63B-6120-4F6A-AF7B-D00A4647150F}" destId="{A03437B1-2BCE-46F8-9F33-5C3059FC65BF}" srcOrd="0" destOrd="0" presId="urn:microsoft.com/office/officeart/2005/8/layout/default"/>
    <dgm:cxn modelId="{37C2EDB7-8435-4A74-B720-503D97385996}" type="presParOf" srcId="{6C18BC75-3D93-438A-BCC4-53E745B73202}" destId="{BE1B1D14-7203-48A7-8A7F-EBA4CA9E72FE}" srcOrd="0" destOrd="0" presId="urn:microsoft.com/office/officeart/2005/8/layout/default"/>
    <dgm:cxn modelId="{F127330F-5AEA-4C99-84E5-551B640FB226}" type="presParOf" srcId="{6C18BC75-3D93-438A-BCC4-53E745B73202}" destId="{EDCF8CED-14E1-4D35-AAE3-635C72F07E27}" srcOrd="1" destOrd="0" presId="urn:microsoft.com/office/officeart/2005/8/layout/default"/>
    <dgm:cxn modelId="{C3234B1C-A4F1-400E-ABBE-4951CCA97D73}" type="presParOf" srcId="{6C18BC75-3D93-438A-BCC4-53E745B73202}" destId="{A6017402-1AAE-4CDE-A4F7-DE34127102D2}" srcOrd="2" destOrd="0" presId="urn:microsoft.com/office/officeart/2005/8/layout/default"/>
    <dgm:cxn modelId="{DE499256-7D56-42D1-98DF-43A485260ADF}" type="presParOf" srcId="{6C18BC75-3D93-438A-BCC4-53E745B73202}" destId="{AF4084D0-A7F1-4FEB-8422-6CD26D7D448C}" srcOrd="3" destOrd="0" presId="urn:microsoft.com/office/officeart/2005/8/layout/default"/>
    <dgm:cxn modelId="{B9493C0B-D0B7-408D-8E50-26FB80B4BE49}" type="presParOf" srcId="{6C18BC75-3D93-438A-BCC4-53E745B73202}" destId="{A03437B1-2BCE-46F8-9F33-5C3059FC65BF}" srcOrd="4" destOrd="0" presId="urn:microsoft.com/office/officeart/2005/8/layout/default"/>
    <dgm:cxn modelId="{1FA1B30E-CB12-4514-962E-AC07CE1339A0}" type="presParOf" srcId="{6C18BC75-3D93-438A-BCC4-53E745B73202}" destId="{EBCFA795-BA2A-4899-9FAE-2704590601A4}" srcOrd="5" destOrd="0" presId="urn:microsoft.com/office/officeart/2005/8/layout/default"/>
    <dgm:cxn modelId="{DE665E81-D596-48B5-B4C8-4C0FFC328FBA}" type="presParOf" srcId="{6C18BC75-3D93-438A-BCC4-53E745B73202}" destId="{1BF7F938-4802-4750-B843-807A135D15D5}" srcOrd="6" destOrd="0" presId="urn:microsoft.com/office/officeart/2005/8/layout/default"/>
    <dgm:cxn modelId="{8E8F6E3B-6E28-40B5-886C-B9C23A937A1F}" type="presParOf" srcId="{6C18BC75-3D93-438A-BCC4-53E745B73202}" destId="{799E051F-4D77-4939-A0A8-2736394339B2}" srcOrd="7" destOrd="0" presId="urn:microsoft.com/office/officeart/2005/8/layout/default"/>
    <dgm:cxn modelId="{5835251E-427F-42AB-A149-DB9D0869868E}" type="presParOf" srcId="{6C18BC75-3D93-438A-BCC4-53E745B73202}" destId="{898E8B4C-0EA3-4E23-AA1F-D72E9C482645}" srcOrd="8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D423-13F0-4C50-A401-D2633E1E7D7C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0A2E0-1961-493E-A4B6-62405050D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9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41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639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71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7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0A2E0-1961-493E-A4B6-62405050D7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9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9619-91A9-4936-88D5-AA6CEDE9BFAF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44F7-375C-4673-987A-A8174F16E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87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C7B0-8470-47D7-B576-CAFED1185111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44F7-375C-4673-987A-A8174F16E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8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D93C-3BAD-459E-8450-EBC67DC3FA75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44F7-375C-4673-987A-A8174F16E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9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EB77-B192-4F48-9BE6-8B7D80DF7849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44F7-375C-4673-987A-A8174F16E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9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95B-7679-4467-B6FA-6A419D9B4E9F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44F7-375C-4673-987A-A8174F16E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1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CB37-25B4-4A3F-871F-A172B67831B3}" type="datetime1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44F7-375C-4673-987A-A8174F16E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6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D34F-0CFE-42D2-991A-9E57ABE58C0C}" type="datetime1">
              <a:rPr lang="ru-RU" smtClean="0"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44F7-375C-4673-987A-A8174F16E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5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DD5D-B7C7-4F09-884B-1CCE21799989}" type="datetime1">
              <a:rPr lang="ru-RU" smtClean="0"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44F7-375C-4673-987A-A8174F16E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9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CF31-E951-4FDB-968A-15BDC6967E2B}" type="datetime1">
              <a:rPr lang="ru-RU" smtClean="0"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44F7-375C-4673-987A-A8174F16E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7B41-509E-4D56-8942-F4DC4615F092}" type="datetime1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44F7-375C-4673-987A-A8174F16E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23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A45B-C5D8-4D4F-ABA9-88ABD1073AD0}" type="datetime1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44F7-375C-4673-987A-A8174F16E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81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9E38-FE3F-46A9-9436-605D06F1650C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644F7-375C-4673-987A-A8174F16E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5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microsoft.com/office/2007/relationships/hdphoto" Target="../media/hdphoto1.wdp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05693" y="5229200"/>
            <a:ext cx="7272808" cy="923330"/>
          </a:xfrm>
          <a:prstGeom prst="rect">
            <a:avLst/>
          </a:prstGeom>
          <a:solidFill>
            <a:srgbClr val="1E3584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Егоров Константин Борисович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«Пермский государственный гуманитарно-педагогический университет»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F638A7-0C0E-4AF7-A9C5-34EEBC532095}"/>
              </a:ext>
            </a:extLst>
          </p:cNvPr>
          <p:cNvSpPr txBox="1"/>
          <p:nvPr/>
        </p:nvSpPr>
        <p:spPr>
          <a:xfrm>
            <a:off x="8544272" y="548680"/>
            <a:ext cx="3276364" cy="523220"/>
          </a:xfrm>
          <a:prstGeom prst="rect">
            <a:avLst/>
          </a:prstGeom>
          <a:solidFill>
            <a:srgbClr val="1E3584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 ПРОСВЕЩЕНИЯ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5400" y="2060848"/>
            <a:ext cx="10873208" cy="2308324"/>
          </a:xfrm>
          <a:prstGeom prst="rect">
            <a:avLst/>
          </a:prstGeom>
          <a:solidFill>
            <a:srgbClr val="1E3584"/>
          </a:solidFill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</a:rPr>
              <a:t>Стратегические задачи деятельности Университета </a:t>
            </a:r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 2022-2023 </a:t>
            </a:r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</a:rPr>
              <a:t>учебный год</a:t>
            </a:r>
            <a:endParaRPr lang="ru-RU" sz="4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edu.gov.ru/application/frontend/skin/default/assets/data/official_symbols/orel_logo%2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88640"/>
            <a:ext cx="1561752" cy="13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37" y="250619"/>
            <a:ext cx="10936661" cy="498763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ЗАДАЧИ</a:t>
            </a:r>
            <a:r>
              <a:rPr lang="ru-RU" sz="2400" b="1" dirty="0" smtClean="0">
                <a:solidFill>
                  <a:srgbClr val="0072B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2F528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ОБРАЗОВАТЕЛЬНОЙ ДЕЯТЕЛЬНОСТИ</a:t>
            </a:r>
            <a:endParaRPr lang="ru-RU" sz="2400" b="1" dirty="0">
              <a:solidFill>
                <a:srgbClr val="2F528F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7573" y="2107079"/>
            <a:ext cx="4181758" cy="4703393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ПРАКТИКИ </a:t>
            </a:r>
            <a:r>
              <a:rPr lang="ru-RU" sz="19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курса</a:t>
            </a:r>
          </a:p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коммуникативно-цифровая</a:t>
            </a:r>
          </a:p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проектная</a:t>
            </a:r>
            <a:endParaRPr lang="ru-RU" sz="1900" b="1" dirty="0">
              <a:solidFill>
                <a:srgbClr val="1E35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общественно-полезная (волонтерская)</a:t>
            </a:r>
            <a:endParaRPr lang="ru-RU" sz="1900" b="1" dirty="0">
              <a:solidFill>
                <a:srgbClr val="1E35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  <a:r>
              <a:rPr lang="ru-RU" sz="1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первокурсников ФИНАНСОВО-ЭКОНОМИЧЕСКИЙ ПРАКТИКУМ</a:t>
            </a: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  <a:r>
              <a:rPr lang="ru-RU" sz="1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ООП  разработка ОЦЕНОЧНЫХ МАТЕРИАЛОВ для проведения ДИАГНОСТИЧЕСКИХ РАБОТ</a:t>
            </a: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студентов  </a:t>
            </a:r>
            <a:r>
              <a:rPr lang="ru-RU" sz="1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обучение на базе ТЕХНОПАРКА и КВАНТОРИУМА</a:t>
            </a: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  <a:r>
              <a:rPr lang="ru-RU" sz="1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ВКР по заказу работодателей</a:t>
            </a: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ru-RU" sz="1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студентов – наставников проекта «БИЛЕТ в БУДУЩЕЕ»</a:t>
            </a: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профпробы</a:t>
            </a:r>
            <a:r>
              <a:rPr lang="ru-RU" sz="19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школьников</a:t>
            </a: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7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80364" y="2219579"/>
            <a:ext cx="3512924" cy="396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ООП</a:t>
            </a:r>
          </a:p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ПОКАЗАТЕЛЕЙ:</a:t>
            </a:r>
          </a:p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средний балл ЕГЭ </a:t>
            </a:r>
          </a:p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наличие ЭИОС</a:t>
            </a:r>
          </a:p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сохранность контингента</a:t>
            </a:r>
          </a:p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трудоустройство </a:t>
            </a:r>
            <a:r>
              <a:rPr lang="ru-RU" sz="1800" b="1" dirty="0" err="1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целевиков</a:t>
            </a:r>
            <a:endParaRPr lang="ru-RU" sz="1800" b="1" dirty="0">
              <a:solidFill>
                <a:srgbClr val="1E35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 err="1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остепенённость</a:t>
            </a:r>
            <a:r>
              <a:rPr lang="ru-RU" sz="18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ППС</a:t>
            </a:r>
          </a:p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включенность работодателей</a:t>
            </a:r>
          </a:p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наличие внутренней СМК</a:t>
            </a:r>
          </a:p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трудоустройство</a:t>
            </a:r>
          </a:p>
          <a:p>
            <a:pPr marL="114300" indent="0"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БАЛЛОВ </a:t>
            </a:r>
          </a:p>
          <a:p>
            <a:pPr marL="114300" indent="0"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1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арт 2023 г.</a:t>
            </a:r>
            <a:endParaRPr lang="ru-RU" sz="1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163150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998" y="150291"/>
            <a:ext cx="501618" cy="573923"/>
          </a:xfrm>
          <a:prstGeom prst="rect">
            <a:avLst/>
          </a:prstGeom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4336099" y="1147718"/>
            <a:ext cx="3488093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Реализация ООП по модели «ЯДРО ПЕДАГОГИЧЕСКОГО ОБРАЗОВАНИЯ»</a:t>
            </a:r>
            <a:endParaRPr lang="ru-RU" sz="16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890262" y="1159466"/>
            <a:ext cx="2669843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err="1" smtClean="0">
                <a:solidFill>
                  <a:srgbClr val="00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Аккредитационный</a:t>
            </a:r>
            <a:r>
              <a:rPr lang="ru-RU" sz="2000" b="1" dirty="0" smtClean="0">
                <a:solidFill>
                  <a:srgbClr val="00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мониторинг ООП</a:t>
            </a:r>
          </a:p>
          <a:p>
            <a:pPr marL="11430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РОСОБРНАДЗОРА</a:t>
            </a:r>
            <a:endParaRPr lang="ru-RU" sz="16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8533582" y="1147718"/>
            <a:ext cx="365841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2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Внедрение (профессионального) ДЕМОНСТРАЦИОННОГО ЭКЗАМЕНА</a:t>
            </a: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Текст 2"/>
          <p:cNvSpPr txBox="1">
            <a:spLocks/>
          </p:cNvSpPr>
          <p:nvPr/>
        </p:nvSpPr>
        <p:spPr>
          <a:xfrm>
            <a:off x="8112223" y="2278355"/>
            <a:ext cx="3833033" cy="4654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44.03.05 ПЕДАГОГИЧЕСКОЕ ОБРАЗОВАНИЕ </a:t>
            </a:r>
            <a:r>
              <a:rPr lang="ru-RU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ru-RU" sz="1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ГОСУДАРСТВЕННЫЙ ЭКЗАМЕН </a:t>
            </a: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форме </a:t>
            </a:r>
            <a:r>
              <a:rPr lang="ru-RU" sz="1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демоэкзамена</a:t>
            </a:r>
            <a:endParaRPr lang="ru-RU" sz="18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1800" b="1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18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44.03.05 ПЕДАГОГИЧЕСКОЕ ОБРАЗОВАНИЕ                      </a:t>
            </a:r>
            <a:r>
              <a:rPr lang="ru-RU" sz="1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КОМПЛЕКСНЫЙ ОБЩЕПРОФЕССИОНАЛЬНЫЙ ЭКЗАМЕН </a:t>
            </a: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форме </a:t>
            </a:r>
            <a:r>
              <a:rPr lang="ru-RU" sz="1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демоэкзамена</a:t>
            </a:r>
            <a:endParaRPr lang="ru-RU" sz="18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28575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16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6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Font typeface="Arial" panose="020B0604020202020204" pitchFamily="34" charset="0"/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363788" y="2369270"/>
            <a:ext cx="16576" cy="321997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 flipH="1">
            <a:off x="3851390" y="2276872"/>
            <a:ext cx="12362" cy="4204498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8025515" y="2276872"/>
            <a:ext cx="41445" cy="2592288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20" y="1089614"/>
            <a:ext cx="661479" cy="661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10" y="1184652"/>
            <a:ext cx="593327" cy="593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0" y="1172027"/>
            <a:ext cx="605952" cy="6059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1755" y="121125"/>
            <a:ext cx="717642" cy="8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1C999A14-DE6D-4BA8-BCF1-BE868561B413}"/>
              </a:ext>
            </a:extLst>
          </p:cNvPr>
          <p:cNvSpPr txBox="1">
            <a:spLocks/>
          </p:cNvSpPr>
          <p:nvPr/>
        </p:nvSpPr>
        <p:spPr>
          <a:xfrm>
            <a:off x="191344" y="116632"/>
            <a:ext cx="8646149" cy="7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ЗАДАЧИ</a:t>
            </a:r>
            <a:r>
              <a:rPr lang="ru-RU" sz="2400" b="1" dirty="0" smtClean="0">
                <a:solidFill>
                  <a:srgbClr val="0072B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2F528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ЦИФРОВИЗАЦИИ</a:t>
            </a:r>
            <a:endParaRPr lang="ru-RU" sz="2400" b="1" dirty="0">
              <a:solidFill>
                <a:srgbClr val="2F528F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2A667228-2FE2-4B6D-AC87-50A830E91C78}"/>
              </a:ext>
            </a:extLst>
          </p:cNvPr>
          <p:cNvSpPr txBox="1">
            <a:spLocks/>
          </p:cNvSpPr>
          <p:nvPr/>
        </p:nvSpPr>
        <p:spPr>
          <a:xfrm>
            <a:off x="335360" y="1112333"/>
            <a:ext cx="5400600" cy="630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ВНЕДРЕНИЕ ЦИФРОВЫХ РЕСУРСОВ </a:t>
            </a:r>
            <a:endParaRPr lang="ru-RU" sz="2400" b="1" dirty="0">
              <a:solidFill>
                <a:srgbClr val="00B0F0"/>
              </a:solidFill>
              <a:latin typeface="+mj-lt"/>
            </a:endParaRPr>
          </a:p>
          <a:p>
            <a:r>
              <a:rPr lang="ru-RU" sz="1800" b="1" dirty="0">
                <a:solidFill>
                  <a:srgbClr val="1E3584"/>
                </a:solidFill>
              </a:rPr>
              <a:t/>
            </a:r>
            <a:br>
              <a:rPr lang="ru-RU" sz="1800" b="1" dirty="0">
                <a:solidFill>
                  <a:srgbClr val="1E3584"/>
                </a:solidFill>
              </a:rPr>
            </a:br>
            <a:endParaRPr lang="ru-RU" sz="1800" b="1" dirty="0">
              <a:solidFill>
                <a:srgbClr val="1E3584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8158B5E3-AA8A-430A-8456-734A4CE76B82}"/>
              </a:ext>
            </a:extLst>
          </p:cNvPr>
          <p:cNvSpPr txBox="1">
            <a:spLocks/>
          </p:cNvSpPr>
          <p:nvPr/>
        </p:nvSpPr>
        <p:spPr>
          <a:xfrm>
            <a:off x="6528048" y="1781226"/>
            <a:ext cx="5544615" cy="49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1E3584"/>
                </a:solidFill>
                <a:latin typeface="+mj-lt"/>
                <a:cs typeface="Arial" panose="020B0604020202020204" pitchFamily="34" charset="0"/>
              </a:rPr>
              <a:t>ПЕРЕХОД НА НОВЫЙ САЙТ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1E3584"/>
                </a:solidFill>
                <a:latin typeface="+mj-lt"/>
                <a:cs typeface="Arial" panose="020B0604020202020204" pitchFamily="34" charset="0"/>
              </a:rPr>
              <a:t>ЗАЩИТА ОТ ВНЕШНИХ АТАК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1E3584"/>
                </a:solidFill>
                <a:latin typeface="+mj-lt"/>
                <a:cs typeface="Arial" panose="020B0604020202020204" pitchFamily="34" charset="0"/>
              </a:rPr>
              <a:t>ФОРМИРОВАНИЕ СИСТЕМЫ КОРПОРАТИВНЫХ ФИЛЬТРОВ ДОСТУПНОГО КОНТЕНТА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1E3584"/>
                </a:solidFill>
                <a:latin typeface="+mj-lt"/>
                <a:cs typeface="Arial" panose="020B0604020202020204" pitchFamily="34" charset="0"/>
              </a:rPr>
              <a:t>ВНЕДРЕНИЕ СИСТЕМЫ ПРОСТЫХ ЭЛЕКТРОННЫХ ПОДПИСЕЙ СОТРУДНИКОВ И СТУДЕНТОВ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1E3584"/>
                </a:solidFill>
                <a:latin typeface="+mj-lt"/>
                <a:cs typeface="Arial" panose="020B0604020202020204" pitchFamily="34" charset="0"/>
              </a:rPr>
              <a:t>РАСШИРЕНИЕ КОРПОРАТИВНОЙ СИСТЕМЫ СКУД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1E3584"/>
                </a:solidFill>
                <a:latin typeface="+mj-lt"/>
                <a:cs typeface="Arial" panose="020B0604020202020204" pitchFamily="34" charset="0"/>
              </a:rPr>
              <a:t>ПЕРЕХОД НА ОТЕЧЕСТВЕННОЕ ПО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1E3584"/>
                </a:solidFill>
                <a:latin typeface="+mj-lt"/>
                <a:cs typeface="Arial" panose="020B0604020202020204" pitchFamily="34" charset="0"/>
              </a:rPr>
              <a:t>РАСШИРЕНИЕ СЕРВЕРНОЙ МОЩНОСТИ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42543749"/>
              </p:ext>
            </p:extLst>
          </p:nvPr>
        </p:nvGraphicFramePr>
        <p:xfrm>
          <a:off x="335359" y="1890779"/>
          <a:ext cx="6120681" cy="4841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1755" y="121125"/>
            <a:ext cx="717642" cy="82108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A667228-2FE2-4B6D-AC87-50A830E91C78}"/>
              </a:ext>
            </a:extLst>
          </p:cNvPr>
          <p:cNvSpPr txBox="1">
            <a:spLocks/>
          </p:cNvSpPr>
          <p:nvPr/>
        </p:nvSpPr>
        <p:spPr>
          <a:xfrm>
            <a:off x="6240016" y="1110151"/>
            <a:ext cx="5040560" cy="630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ОБЕСПЕЧЕНИЕ </a:t>
            </a:r>
            <a:r>
              <a:rPr lang="en-US" sz="24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IT-</a:t>
            </a:r>
            <a:r>
              <a:rPr lang="ru-RU" sz="24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БЕЗОПАСНОСТИ</a:t>
            </a:r>
            <a:endParaRPr lang="ru-RU" sz="2400" b="1" dirty="0">
              <a:solidFill>
                <a:srgbClr val="00B0F0"/>
              </a:solidFill>
              <a:latin typeface="+mj-lt"/>
            </a:endParaRPr>
          </a:p>
          <a:p>
            <a:endParaRPr lang="ru-RU" sz="1800" b="1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0" y="836712"/>
            <a:ext cx="163150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15" y="3933056"/>
            <a:ext cx="576064" cy="504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2120069"/>
            <a:ext cx="516843" cy="5168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5" y="2076806"/>
            <a:ext cx="619327" cy="6193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4" y="3976252"/>
            <a:ext cx="520980" cy="520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16" y="5661248"/>
            <a:ext cx="566532" cy="5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37" y="250619"/>
            <a:ext cx="10936661" cy="498763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ЗАДАЧИ</a:t>
            </a:r>
            <a:r>
              <a:rPr lang="ru-RU" sz="2400" b="1" dirty="0" smtClean="0">
                <a:solidFill>
                  <a:srgbClr val="0072BC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smtClean="0">
                <a:solidFill>
                  <a:srgbClr val="2F528F"/>
                </a:solidFill>
                <a:latin typeface="Arial Black" panose="020B0A0402010202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НАУЧНО-МЕТОДИЧЕСКОЙ РАБОТЫ</a:t>
            </a:r>
            <a:endParaRPr lang="ru-RU" sz="2400" b="1" dirty="0">
              <a:solidFill>
                <a:srgbClr val="2F528F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229" y="2226615"/>
            <a:ext cx="4228579" cy="1922465"/>
          </a:xfrm>
        </p:spPr>
        <p:txBody>
          <a:bodyPr>
            <a:normAutofit/>
          </a:bodyPr>
          <a:lstStyle/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00B0F0"/>
                </a:solidFill>
                <a:latin typeface="+mj-lt"/>
              </a:rPr>
              <a:t>продвижение </a:t>
            </a:r>
            <a:r>
              <a:rPr lang="ru-RU" altLang="ru-RU" sz="2000" b="1" dirty="0">
                <a:solidFill>
                  <a:srgbClr val="00B0F0"/>
                </a:solidFill>
                <a:latin typeface="+mj-lt"/>
              </a:rPr>
              <a:t>инновационных научно-исследовательских и методических разработок, обеспечивающих увеличение доходов университета от коммерциализации РИД</a:t>
            </a:r>
            <a:endParaRPr lang="ru-RU" sz="2000" b="1" dirty="0" smtClean="0">
              <a:solidFill>
                <a:srgbClr val="00B0F0"/>
              </a:solidFill>
              <a:latin typeface="+mj-lt"/>
              <a:cs typeface="Calibri" panose="020F0502020204030204" pitchFamily="34" charset="0"/>
            </a:endParaRP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72337" y="1993659"/>
            <a:ext cx="3371556" cy="79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spcBef>
                <a:spcPts val="600"/>
              </a:spcBef>
              <a:buNone/>
            </a:pPr>
            <a:r>
              <a:rPr lang="ru-RU" altLang="ru-RU" sz="2000" b="1" dirty="0" smtClean="0">
                <a:solidFill>
                  <a:srgbClr val="00B0F0"/>
                </a:solidFill>
                <a:latin typeface="+mj-lt"/>
              </a:rPr>
              <a:t>5 новых проектов </a:t>
            </a:r>
            <a:r>
              <a:rPr lang="ru-RU" altLang="ru-RU" sz="2000" b="1" dirty="0" err="1" smtClean="0">
                <a:solidFill>
                  <a:srgbClr val="00B0F0"/>
                </a:solidFill>
                <a:latin typeface="+mj-lt"/>
              </a:rPr>
              <a:t>госзадания</a:t>
            </a:r>
            <a:r>
              <a:rPr lang="ru-RU" altLang="ru-RU" sz="2000" b="1" dirty="0" smtClean="0">
                <a:solidFill>
                  <a:srgbClr val="00B0F0"/>
                </a:solidFill>
                <a:latin typeface="+mj-lt"/>
              </a:rPr>
              <a:t> на </a:t>
            </a:r>
            <a:r>
              <a:rPr lang="ru-RU" altLang="ru-RU" sz="2000" b="1" dirty="0">
                <a:solidFill>
                  <a:srgbClr val="00B0F0"/>
                </a:solidFill>
                <a:latin typeface="+mj-lt"/>
              </a:rPr>
              <a:t>2023 г</a:t>
            </a:r>
            <a:r>
              <a:rPr lang="ru-RU" altLang="ru-RU" sz="2000" b="1" dirty="0" smtClean="0">
                <a:solidFill>
                  <a:srgbClr val="00B0F0"/>
                </a:solidFill>
                <a:latin typeface="+mj-lt"/>
              </a:rPr>
              <a:t>.</a:t>
            </a:r>
            <a:endParaRPr lang="ru-RU" altLang="ru-RU" sz="2000" b="1" dirty="0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163150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998" y="150291"/>
            <a:ext cx="501618" cy="573923"/>
          </a:xfrm>
          <a:prstGeom prst="rect">
            <a:avLst/>
          </a:prstGeom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4336099" y="1147718"/>
            <a:ext cx="3488093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1E3584"/>
                </a:solidFill>
                <a:latin typeface="+mj-lt"/>
              </a:rPr>
              <a:t>Создание базы </a:t>
            </a:r>
            <a:r>
              <a:rPr lang="ru-RU" altLang="ru-RU" sz="2000" b="1" dirty="0">
                <a:solidFill>
                  <a:srgbClr val="1E3584"/>
                </a:solidFill>
                <a:latin typeface="+mj-lt"/>
              </a:rPr>
              <a:t>данных разработок и изобретений для получения патентов и свидетельств о регистрации</a:t>
            </a:r>
            <a:endParaRPr lang="ru-RU" sz="2000" b="1" dirty="0" smtClean="0">
              <a:solidFill>
                <a:srgbClr val="1E3584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1052186" y="1159465"/>
            <a:ext cx="2669843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rgbClr val="1E3584"/>
                </a:solidFill>
                <a:latin typeface="+mj-lt"/>
              </a:rPr>
              <a:t>Сопровождение проектов НИР ГЗ на 2022 г.</a:t>
            </a:r>
            <a:endParaRPr lang="ru-RU" sz="2000" b="1" dirty="0" smtClean="0">
              <a:solidFill>
                <a:srgbClr val="1E3584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8533582" y="1147718"/>
            <a:ext cx="353908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rgbClr val="1E3584"/>
                </a:solidFill>
                <a:latin typeface="+mj-lt"/>
              </a:rPr>
              <a:t>2</a:t>
            </a:r>
            <a:r>
              <a:rPr lang="ru-RU" altLang="ru-RU" sz="2000" b="1" dirty="0" smtClean="0">
                <a:solidFill>
                  <a:srgbClr val="1E3584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1E3584"/>
                </a:solidFill>
                <a:latin typeface="+mj-lt"/>
              </a:rPr>
              <a:t>объединенных советов по защите кандидатских и докторских диссертаций</a:t>
            </a:r>
            <a:endParaRPr lang="ru-RU" sz="2000" b="1" dirty="0" smtClean="0">
              <a:solidFill>
                <a:srgbClr val="1E3584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3" name="Текст 2"/>
          <p:cNvSpPr txBox="1">
            <a:spLocks/>
          </p:cNvSpPr>
          <p:nvPr/>
        </p:nvSpPr>
        <p:spPr>
          <a:xfrm>
            <a:off x="8112224" y="2132856"/>
            <a:ext cx="3915926" cy="1013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ru-RU" sz="2000" b="1" dirty="0" smtClean="0">
                <a:solidFill>
                  <a:srgbClr val="00B0F0"/>
                </a:solidFill>
                <a:latin typeface="+mj-lt"/>
              </a:rPr>
              <a:t>подготовка </a:t>
            </a:r>
            <a:r>
              <a:rPr lang="ru-RU" altLang="ru-RU" sz="2000" b="1" dirty="0">
                <a:solidFill>
                  <a:srgbClr val="00B0F0"/>
                </a:solidFill>
                <a:latin typeface="+mj-lt"/>
              </a:rPr>
              <a:t>документов и организационное </a:t>
            </a:r>
            <a:r>
              <a:rPr lang="ru-RU" altLang="ru-RU" sz="2000" b="1" dirty="0" smtClean="0">
                <a:solidFill>
                  <a:srgbClr val="00B0F0"/>
                </a:solidFill>
                <a:latin typeface="+mj-lt"/>
              </a:rPr>
              <a:t>сопровождение к открытию</a:t>
            </a:r>
            <a:endParaRPr lang="ru-RU" sz="2000" b="1" dirty="0" smtClean="0">
              <a:solidFill>
                <a:srgbClr val="00B0F0"/>
              </a:solidFill>
              <a:latin typeface="+mj-lt"/>
              <a:cs typeface="Calibri" panose="020F0502020204030204" pitchFamily="34" charset="0"/>
            </a:endParaRPr>
          </a:p>
          <a:p>
            <a:pPr marL="11430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16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Font typeface="Arial" panose="020B0604020202020204" pitchFamily="34" charset="0"/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6" y="1185796"/>
            <a:ext cx="692086" cy="692086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 flipH="1">
            <a:off x="3907549" y="2276872"/>
            <a:ext cx="6112" cy="1588942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54" y="1125625"/>
            <a:ext cx="804710" cy="8047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06" y="1125625"/>
            <a:ext cx="735229" cy="735229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 flipH="1">
            <a:off x="8106112" y="2132856"/>
            <a:ext cx="6112" cy="749267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341472" y="2060848"/>
            <a:ext cx="3993" cy="557405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Текст 2"/>
          <p:cNvSpPr txBox="1">
            <a:spLocks/>
          </p:cNvSpPr>
          <p:nvPr/>
        </p:nvSpPr>
        <p:spPr>
          <a:xfrm>
            <a:off x="1080502" y="2780928"/>
            <a:ext cx="2669843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rgbClr val="1E3584"/>
                </a:solidFill>
                <a:latin typeface="+mj-lt"/>
              </a:rPr>
              <a:t>Включение в перечень ВАК научных журналов ПГГПУ 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8112223" y="4135841"/>
            <a:ext cx="21880" cy="2029463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4" y="2917331"/>
            <a:ext cx="676272" cy="676272"/>
          </a:xfrm>
          <a:prstGeom prst="rect">
            <a:avLst/>
          </a:prstGeom>
        </p:spPr>
      </p:pic>
      <p:sp>
        <p:nvSpPr>
          <p:cNvPr id="34" name="Текст 2"/>
          <p:cNvSpPr txBox="1">
            <a:spLocks/>
          </p:cNvSpPr>
          <p:nvPr/>
        </p:nvSpPr>
        <p:spPr>
          <a:xfrm>
            <a:off x="1079572" y="3957907"/>
            <a:ext cx="2786164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rgbClr val="1E3584"/>
                </a:solidFill>
                <a:latin typeface="+mj-lt"/>
              </a:rPr>
              <a:t>Разработка </a:t>
            </a:r>
            <a:r>
              <a:rPr lang="ru-RU" altLang="ru-RU" sz="2000" b="1" dirty="0" smtClean="0">
                <a:solidFill>
                  <a:srgbClr val="1E3584"/>
                </a:solidFill>
                <a:latin typeface="+mj-lt"/>
              </a:rPr>
              <a:t>модели развития студенческой </a:t>
            </a:r>
            <a:r>
              <a:rPr lang="ru-RU" altLang="ru-RU" sz="2000" b="1" dirty="0">
                <a:solidFill>
                  <a:srgbClr val="1E3584"/>
                </a:solidFill>
                <a:latin typeface="+mj-lt"/>
              </a:rPr>
              <a:t>науки и деятельности СНО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2" y="4005065"/>
            <a:ext cx="710714" cy="71071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15024" y="5372900"/>
            <a:ext cx="28760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altLang="ru-RU" sz="2000" b="1" dirty="0">
                <a:solidFill>
                  <a:srgbClr val="1E3584"/>
                </a:solidFill>
                <a:latin typeface="+mj-lt"/>
              </a:rPr>
              <a:t>Модернизация системы планирования </a:t>
            </a:r>
            <a:r>
              <a:rPr lang="ru-RU" altLang="ru-RU" sz="2000" b="1" dirty="0" smtClean="0">
                <a:solidFill>
                  <a:srgbClr val="1E3584"/>
                </a:solidFill>
                <a:latin typeface="+mj-lt"/>
              </a:rPr>
              <a:t>и </a:t>
            </a:r>
            <a:r>
              <a:rPr lang="ru-RU" altLang="ru-RU" sz="2000" b="1" dirty="0">
                <a:solidFill>
                  <a:srgbClr val="1E3584"/>
                </a:solidFill>
                <a:latin typeface="+mj-lt"/>
              </a:rPr>
              <a:t>научной  отчётности </a:t>
            </a:r>
            <a:r>
              <a:rPr lang="ru-RU" altLang="ru-RU" sz="2000" b="1" dirty="0" smtClean="0">
                <a:solidFill>
                  <a:srgbClr val="1E3584"/>
                </a:solidFill>
                <a:latin typeface="+mj-lt"/>
              </a:rPr>
              <a:t>через </a:t>
            </a:r>
            <a:r>
              <a:rPr lang="ru-RU" altLang="ru-RU" sz="2000" b="1" dirty="0">
                <a:solidFill>
                  <a:srgbClr val="1E3584"/>
                </a:solidFill>
                <a:latin typeface="+mj-lt"/>
              </a:rPr>
              <a:t>ЛК </a:t>
            </a:r>
            <a:endParaRPr lang="ru-RU" sz="2000" b="1" dirty="0">
              <a:solidFill>
                <a:srgbClr val="1E3584"/>
              </a:solidFill>
              <a:latin typeface="+mj-lt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3" y="5493456"/>
            <a:ext cx="712250" cy="71225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4701334" y="4051993"/>
            <a:ext cx="2876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1E3584"/>
                </a:solidFill>
                <a:latin typeface="+mj-lt"/>
              </a:rPr>
              <a:t>Развития </a:t>
            </a:r>
            <a:r>
              <a:rPr lang="ru-RU" altLang="ru-RU" sz="2000" b="1" dirty="0">
                <a:solidFill>
                  <a:srgbClr val="1E3584"/>
                </a:solidFill>
                <a:latin typeface="+mj-lt"/>
              </a:rPr>
              <a:t>музейного комплекса ПГГПУ</a:t>
            </a:r>
            <a:endParaRPr lang="ru-RU" sz="2000" b="1" dirty="0">
              <a:solidFill>
                <a:srgbClr val="1E3584"/>
              </a:solidFill>
              <a:latin typeface="+mj-lt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80" y="4005065"/>
            <a:ext cx="706560" cy="706560"/>
          </a:xfrm>
          <a:prstGeom prst="rect">
            <a:avLst/>
          </a:prstGeom>
        </p:spPr>
      </p:pic>
      <p:sp>
        <p:nvSpPr>
          <p:cNvPr id="43" name="Текст 2"/>
          <p:cNvSpPr txBox="1">
            <a:spLocks/>
          </p:cNvSpPr>
          <p:nvPr/>
        </p:nvSpPr>
        <p:spPr>
          <a:xfrm>
            <a:off x="3917516" y="4935096"/>
            <a:ext cx="4099792" cy="1337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6200" b="1" dirty="0" smtClean="0">
                <a:solidFill>
                  <a:srgbClr val="00B0F0"/>
                </a:solidFill>
                <a:latin typeface="+mj-lt"/>
              </a:rPr>
              <a:t>открытие </a:t>
            </a:r>
            <a:r>
              <a:rPr lang="ru-RU" altLang="ru-RU" sz="6200" b="1" dirty="0">
                <a:solidFill>
                  <a:srgbClr val="00B0F0"/>
                </a:solidFill>
                <a:latin typeface="+mj-lt"/>
              </a:rPr>
              <a:t>новых пространств Зоологического музея, Музея археологии и этнографии, Музея истории Университета</a:t>
            </a:r>
            <a:endParaRPr lang="ru-RU" sz="6200" b="1" dirty="0" smtClean="0">
              <a:solidFill>
                <a:srgbClr val="00B0F0"/>
              </a:solidFill>
              <a:latin typeface="+mj-lt"/>
              <a:cs typeface="Calibri" panose="020F0502020204030204" pitchFamily="34" charset="0"/>
            </a:endParaRPr>
          </a:p>
          <a:p>
            <a:pPr marL="114300" indent="0">
              <a:buFont typeface="Arial" panose="020B0604020202020204" pitchFamily="34" charset="0"/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8"/>
          <p:cNvSpPr>
            <a:spLocks noChangeArrowheads="1"/>
          </p:cNvSpPr>
          <p:nvPr/>
        </p:nvSpPr>
        <p:spPr bwMode="auto">
          <a:xfrm>
            <a:off x="8217647" y="4134559"/>
            <a:ext cx="385501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100"/>
              </a:lnSpc>
            </a:pPr>
            <a:r>
              <a:rPr lang="ru-RU" altLang="ru-RU" sz="2000" b="1" dirty="0" smtClean="0">
                <a:solidFill>
                  <a:srgbClr val="00B0F0"/>
                </a:solidFill>
                <a:latin typeface="+mj-lt"/>
              </a:rPr>
              <a:t>научно-исследовательская </a:t>
            </a:r>
            <a:r>
              <a:rPr lang="ru-RU" altLang="ru-RU" sz="2000" b="1" dirty="0">
                <a:solidFill>
                  <a:srgbClr val="00B0F0"/>
                </a:solidFill>
                <a:latin typeface="+mj-lt"/>
              </a:rPr>
              <a:t>и просветительская работа по изучению и популяризации изданий </a:t>
            </a:r>
            <a:r>
              <a:rPr lang="ru-RU" altLang="ru-RU" sz="2000" b="1" dirty="0" smtClean="0">
                <a:solidFill>
                  <a:srgbClr val="00B0F0"/>
                </a:solidFill>
                <a:latin typeface="+mj-lt"/>
              </a:rPr>
              <a:t>редкого </a:t>
            </a:r>
            <a:r>
              <a:rPr lang="ru-RU" altLang="ru-RU" sz="2000" b="1" dirty="0">
                <a:solidFill>
                  <a:srgbClr val="00B0F0"/>
                </a:solidFill>
                <a:latin typeface="+mj-lt"/>
              </a:rPr>
              <a:t>фонда, создание при библиотеке Центра публикационной активности и редакционно-издательской </a:t>
            </a:r>
            <a:r>
              <a:rPr lang="ru-RU" altLang="ru-RU" sz="2000" b="1" dirty="0" smtClean="0">
                <a:solidFill>
                  <a:srgbClr val="00B0F0"/>
                </a:solidFill>
                <a:latin typeface="+mj-lt"/>
              </a:rPr>
              <a:t>деятельности</a:t>
            </a:r>
            <a:endParaRPr lang="ru-RU" altLang="ru-RU" sz="20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794955" y="3138353"/>
            <a:ext cx="31840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ru-RU" sz="2000" b="1" dirty="0">
                <a:solidFill>
                  <a:srgbClr val="1E3584"/>
                </a:solidFill>
                <a:latin typeface="+mj-lt"/>
              </a:rPr>
              <a:t>с</a:t>
            </a:r>
            <a:r>
              <a:rPr lang="ru-RU" altLang="ru-RU" sz="2000" b="1" dirty="0" smtClean="0">
                <a:solidFill>
                  <a:srgbClr val="1E3584"/>
                </a:solidFill>
                <a:latin typeface="+mj-lt"/>
              </a:rPr>
              <a:t>оздание </a:t>
            </a:r>
            <a:r>
              <a:rPr lang="ru-RU" altLang="ru-RU" sz="2000" b="1" dirty="0">
                <a:solidFill>
                  <a:srgbClr val="1E3584"/>
                </a:solidFill>
                <a:latin typeface="+mj-lt"/>
              </a:rPr>
              <a:t>новой структуры </a:t>
            </a:r>
            <a:r>
              <a:rPr lang="ru-RU" altLang="ru-RU" sz="2000" b="1" dirty="0" smtClean="0">
                <a:solidFill>
                  <a:srgbClr val="1E3584"/>
                </a:solidFill>
                <a:latin typeface="+mj-lt"/>
              </a:rPr>
              <a:t>фундаментальной </a:t>
            </a:r>
            <a:r>
              <a:rPr lang="ru-RU" altLang="ru-RU" sz="2000" b="1" dirty="0">
                <a:solidFill>
                  <a:srgbClr val="1E3584"/>
                </a:solidFill>
                <a:latin typeface="+mj-lt"/>
              </a:rPr>
              <a:t>библиотеки ПГГПУ</a:t>
            </a:r>
            <a:endParaRPr lang="ru-RU" sz="2000" b="1" dirty="0">
              <a:solidFill>
                <a:srgbClr val="1E3584"/>
              </a:solidFill>
              <a:latin typeface="+mj-lt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3969829" y="5024013"/>
            <a:ext cx="10508" cy="1202385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3117724"/>
            <a:ext cx="731832" cy="73183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1755" y="121125"/>
            <a:ext cx="717642" cy="8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37" y="250619"/>
            <a:ext cx="10936661" cy="498763"/>
          </a:xfrm>
        </p:spPr>
        <p:txBody>
          <a:bodyPr>
            <a:noAutofit/>
          </a:bodyPr>
          <a:lstStyle/>
          <a:p>
            <a:pPr algn="l"/>
            <a:r>
              <a:rPr lang="ru-RU" altLang="ru-RU" sz="2400" b="1" dirty="0">
                <a:solidFill>
                  <a:srgbClr val="2F528F"/>
                </a:solidFill>
                <a:latin typeface="Arial Black" panose="020B0A04020102020204" pitchFamily="34" charset="0"/>
              </a:rPr>
              <a:t>КЛЮЧЕВЫЕ НАУЧНЫЕ МЕРОПРИЯТИЯ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7327" y="2179412"/>
            <a:ext cx="3782415" cy="4048598"/>
          </a:xfrm>
        </p:spPr>
        <p:txBody>
          <a:bodyPr>
            <a:normAutofit/>
          </a:bodyPr>
          <a:lstStyle/>
          <a:p>
            <a:pPr marL="0" indent="0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b="1" dirty="0">
                <a:solidFill>
                  <a:srgbClr val="00B0F0"/>
                </a:solidFill>
                <a:latin typeface="+mj-lt"/>
              </a:rPr>
              <a:t>Молодежный научный форум «</a:t>
            </a:r>
            <a:r>
              <a:rPr lang="ru-RU" sz="1800" b="1" dirty="0" err="1">
                <a:solidFill>
                  <a:srgbClr val="00B0F0"/>
                </a:solidFill>
                <a:latin typeface="+mj-lt"/>
              </a:rPr>
              <a:t>ОСНОва</a:t>
            </a:r>
            <a:r>
              <a:rPr lang="ru-RU" sz="1800" b="1" dirty="0">
                <a:solidFill>
                  <a:srgbClr val="00B0F0"/>
                </a:solidFill>
                <a:latin typeface="+mj-lt"/>
              </a:rPr>
              <a:t> будущего</a:t>
            </a:r>
            <a:r>
              <a:rPr lang="ru-RU" sz="1800" b="1" dirty="0" smtClean="0">
                <a:solidFill>
                  <a:srgbClr val="00B0F0"/>
                </a:solidFill>
                <a:latin typeface="+mj-lt"/>
              </a:rPr>
              <a:t>»</a:t>
            </a:r>
            <a:endParaRPr lang="ru-RU" sz="1800" b="1" dirty="0">
              <a:solidFill>
                <a:srgbClr val="00B0F0"/>
              </a:solidFill>
              <a:latin typeface="+mj-lt"/>
            </a:endParaRPr>
          </a:p>
          <a:p>
            <a:pPr marL="0" indent="0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b="1" dirty="0">
                <a:solidFill>
                  <a:srgbClr val="00B0F0"/>
                </a:solidFill>
                <a:latin typeface="+mj-lt"/>
              </a:rPr>
              <a:t>Всероссийская НПК с международным участием «Физическая культура, спорт, туризм – научно-методическое сопровождение</a:t>
            </a:r>
            <a:r>
              <a:rPr lang="ru-RU" sz="1800" b="1" dirty="0" smtClean="0">
                <a:solidFill>
                  <a:srgbClr val="00B0F0"/>
                </a:solidFill>
                <a:latin typeface="+mj-lt"/>
              </a:rPr>
              <a:t>»</a:t>
            </a:r>
            <a:endParaRPr lang="ru-RU" sz="1800" b="1" dirty="0">
              <a:solidFill>
                <a:srgbClr val="00B0F0"/>
              </a:solidFill>
              <a:latin typeface="+mj-lt"/>
            </a:endParaRPr>
          </a:p>
          <a:p>
            <a:pPr marL="0" indent="0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b="1" dirty="0" smtClean="0">
                <a:solidFill>
                  <a:srgbClr val="00B0F0"/>
                </a:solidFill>
                <a:latin typeface="+mj-lt"/>
              </a:rPr>
              <a:t>Всероссийская НПК  </a:t>
            </a:r>
            <a:r>
              <a:rPr lang="ru-RU" sz="1800" b="1" dirty="0">
                <a:solidFill>
                  <a:srgbClr val="00B0F0"/>
                </a:solidFill>
                <a:latin typeface="+mj-lt"/>
              </a:rPr>
              <a:t>с международным участием </a:t>
            </a:r>
            <a:r>
              <a:rPr lang="ru-RU" sz="1800" b="1" dirty="0" smtClean="0">
                <a:solidFill>
                  <a:srgbClr val="00B0F0"/>
                </a:solidFill>
                <a:latin typeface="+mj-lt"/>
              </a:rPr>
              <a:t>«</a:t>
            </a:r>
            <a:r>
              <a:rPr lang="ru-RU" sz="1800" b="1" dirty="0">
                <a:solidFill>
                  <a:srgbClr val="00B0F0"/>
                </a:solidFill>
                <a:latin typeface="+mj-lt"/>
              </a:rPr>
              <a:t>Педагогические чтения памяти профессора А.А. </a:t>
            </a:r>
            <a:r>
              <a:rPr lang="ru-RU" sz="1800" b="1" dirty="0" err="1">
                <a:solidFill>
                  <a:srgbClr val="00B0F0"/>
                </a:solidFill>
                <a:latin typeface="+mj-lt"/>
              </a:rPr>
              <a:t>Огородникова</a:t>
            </a:r>
            <a:r>
              <a:rPr lang="ru-RU" sz="1800" b="1" dirty="0" smtClean="0">
                <a:solidFill>
                  <a:srgbClr val="00B0F0"/>
                </a:solidFill>
                <a:latin typeface="+mj-lt"/>
              </a:rPr>
              <a:t>»</a:t>
            </a:r>
            <a:endParaRPr lang="ru-RU" sz="1800" b="1" dirty="0">
              <a:solidFill>
                <a:srgbClr val="00B0F0"/>
              </a:solidFill>
              <a:latin typeface="+mj-lt"/>
            </a:endParaRPr>
          </a:p>
          <a:p>
            <a:pPr marL="0" indent="0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b="1" dirty="0">
                <a:solidFill>
                  <a:srgbClr val="00B0F0"/>
                </a:solidFill>
                <a:latin typeface="+mj-lt"/>
              </a:rPr>
              <a:t>Всероссийская НПК «Современные тренды в обучении и воспитании: риски, достижения, перспективы</a:t>
            </a:r>
            <a:r>
              <a:rPr lang="ru-RU" sz="1800" b="1" dirty="0" smtClean="0">
                <a:solidFill>
                  <a:srgbClr val="00B0F0"/>
                </a:solidFill>
                <a:latin typeface="+mj-lt"/>
              </a:rPr>
              <a:t>»</a:t>
            </a:r>
            <a:endParaRPr lang="ru-RU" sz="18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39523" y="2780928"/>
            <a:ext cx="3132130" cy="323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800" b="1" dirty="0">
                <a:solidFill>
                  <a:srgbClr val="00B0F0"/>
                </a:solidFill>
                <a:latin typeface="+mj-lt"/>
              </a:rPr>
              <a:t>Workshop </a:t>
            </a:r>
            <a:r>
              <a:rPr lang="ru-RU" sz="1800" b="1" dirty="0">
                <a:solidFill>
                  <a:srgbClr val="00B0F0"/>
                </a:solidFill>
                <a:latin typeface="+mj-lt"/>
              </a:rPr>
              <a:t>Мастерская </a:t>
            </a:r>
            <a:r>
              <a:rPr lang="ru-RU" sz="1800" b="1" dirty="0" smtClean="0">
                <a:solidFill>
                  <a:srgbClr val="00B0F0"/>
                </a:solidFill>
                <a:latin typeface="+mj-lt"/>
              </a:rPr>
              <a:t>научного </a:t>
            </a:r>
            <a:r>
              <a:rPr lang="ru-RU" sz="1800" b="1" dirty="0">
                <a:solidFill>
                  <a:srgbClr val="00B0F0"/>
                </a:solidFill>
                <a:latin typeface="+mj-lt"/>
              </a:rPr>
              <a:t>комикса</a:t>
            </a:r>
          </a:p>
          <a:p>
            <a:pPr marL="114300" indent="0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b="1" dirty="0">
                <a:solidFill>
                  <a:srgbClr val="00B0F0"/>
                </a:solidFill>
                <a:latin typeface="+mj-lt"/>
              </a:rPr>
              <a:t>Кейс-чемпионат «Пермь. Мир. Вселенная»</a:t>
            </a:r>
          </a:p>
          <a:p>
            <a:pPr marL="114300" indent="0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b="1" dirty="0" smtClean="0">
                <a:solidFill>
                  <a:srgbClr val="00B0F0"/>
                </a:solidFill>
                <a:latin typeface="+mj-lt"/>
              </a:rPr>
              <a:t>300 </a:t>
            </a:r>
            <a:r>
              <a:rPr lang="ru-RU" sz="1800" b="1" dirty="0">
                <a:solidFill>
                  <a:srgbClr val="00B0F0"/>
                </a:solidFill>
                <a:latin typeface="+mj-lt"/>
              </a:rPr>
              <a:t>ярких погружений в </a:t>
            </a:r>
            <a:r>
              <a:rPr lang="ru-RU" sz="1800" b="1" dirty="0" smtClean="0">
                <a:solidFill>
                  <a:srgbClr val="00B0F0"/>
                </a:solidFill>
                <a:latin typeface="+mj-lt"/>
              </a:rPr>
              <a:t>науку</a:t>
            </a:r>
            <a:endParaRPr lang="ru-RU" sz="1800" b="1" dirty="0">
              <a:solidFill>
                <a:srgbClr val="00B0F0"/>
              </a:solidFill>
              <a:latin typeface="+mj-lt"/>
            </a:endParaRPr>
          </a:p>
          <a:p>
            <a:pPr marL="114300" indent="0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b="1" dirty="0">
                <a:solidFill>
                  <a:srgbClr val="00B0F0"/>
                </a:solidFill>
                <a:latin typeface="+mj-lt"/>
              </a:rPr>
              <a:t>Межвузовская </a:t>
            </a:r>
            <a:r>
              <a:rPr lang="ru-RU" sz="1800" b="1" dirty="0" smtClean="0">
                <a:solidFill>
                  <a:srgbClr val="00B0F0"/>
                </a:solidFill>
                <a:latin typeface="+mj-lt"/>
              </a:rPr>
              <a:t>Школа </a:t>
            </a:r>
            <a:r>
              <a:rPr lang="ru-RU" sz="1800" b="1" dirty="0">
                <a:solidFill>
                  <a:srgbClr val="00B0F0"/>
                </a:solidFill>
                <a:latin typeface="+mj-lt"/>
              </a:rPr>
              <a:t>молодого </a:t>
            </a:r>
            <a:r>
              <a:rPr lang="ru-RU" sz="1800" b="1" dirty="0" smtClean="0">
                <a:solidFill>
                  <a:srgbClr val="00B0F0"/>
                </a:solidFill>
                <a:latin typeface="+mj-lt"/>
              </a:rPr>
              <a:t>исследователя</a:t>
            </a:r>
            <a:endParaRPr lang="ru-RU" sz="1800" b="1" dirty="0">
              <a:solidFill>
                <a:srgbClr val="00B0F0"/>
              </a:solidFill>
              <a:latin typeface="+mj-lt"/>
            </a:endParaRPr>
          </a:p>
          <a:p>
            <a:pPr marL="114300" indent="0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b="1" dirty="0">
                <a:solidFill>
                  <a:srgbClr val="00B0F0"/>
                </a:solidFill>
                <a:latin typeface="+mj-lt"/>
              </a:rPr>
              <a:t>Научно-популярный видео-контент «Пермская земля открывает тайны</a:t>
            </a:r>
            <a:r>
              <a:rPr lang="ru-RU" sz="1800" b="1" dirty="0" smtClean="0">
                <a:solidFill>
                  <a:srgbClr val="00B0F0"/>
                </a:solidFill>
                <a:latin typeface="+mj-lt"/>
              </a:rPr>
              <a:t>»</a:t>
            </a:r>
            <a:endParaRPr lang="ru-RU" sz="1800" b="1" dirty="0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0" y="908720"/>
            <a:ext cx="163150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998" y="150291"/>
            <a:ext cx="501618" cy="573923"/>
          </a:xfrm>
          <a:prstGeom prst="rect">
            <a:avLst/>
          </a:prstGeom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3269740" y="1052736"/>
            <a:ext cx="3827545" cy="378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rgbClr val="1E3584"/>
                </a:solidFill>
                <a:latin typeface="+mj-lt"/>
              </a:rPr>
              <a:t>Поддержанные мероприятия</a:t>
            </a:r>
            <a:endParaRPr lang="ru-RU" sz="2000" b="1" dirty="0" smtClean="0">
              <a:solidFill>
                <a:srgbClr val="1E3584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195192" y="1029178"/>
            <a:ext cx="3220911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1E3584"/>
                </a:solidFill>
                <a:latin typeface="+mj-lt"/>
                <a:cs typeface="Arial" pitchFamily="34" charset="0"/>
              </a:rPr>
              <a:t>Фестиваль популяризации науки и технологических инициатив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3471653" y="1412776"/>
            <a:ext cx="35841" cy="4176464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278284" y="1844824"/>
            <a:ext cx="19629" cy="3744416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7424687" y="2383040"/>
            <a:ext cx="33518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1E3584"/>
                </a:solidFill>
                <a:latin typeface="+mj-lt"/>
              </a:rPr>
              <a:t>Университетская лига научных боев </a:t>
            </a:r>
            <a:r>
              <a:rPr lang="en-US" sz="2000" b="1" dirty="0" smtClean="0">
                <a:solidFill>
                  <a:srgbClr val="1E3584"/>
                </a:solidFill>
                <a:latin typeface="+mj-lt"/>
              </a:rPr>
              <a:t>Science </a:t>
            </a:r>
            <a:r>
              <a:rPr lang="en-US" sz="2000" b="1" dirty="0">
                <a:solidFill>
                  <a:srgbClr val="1E3584"/>
                </a:solidFill>
                <a:latin typeface="+mj-lt"/>
              </a:rPr>
              <a:t>Slam</a:t>
            </a:r>
            <a:r>
              <a:rPr lang="ru-RU" sz="2000" b="1" dirty="0">
                <a:solidFill>
                  <a:srgbClr val="1E3584"/>
                </a:solidFill>
                <a:latin typeface="+mj-lt"/>
              </a:rPr>
              <a:t>. </a:t>
            </a:r>
            <a:r>
              <a:rPr lang="ru-RU" sz="2000" b="1" dirty="0" smtClean="0">
                <a:solidFill>
                  <a:srgbClr val="1E3584"/>
                </a:solidFill>
                <a:latin typeface="+mj-lt"/>
              </a:rPr>
              <a:t>ПГГПУ</a:t>
            </a:r>
            <a:endParaRPr lang="ru-RU" sz="2800" b="1" dirty="0">
              <a:solidFill>
                <a:srgbClr val="1E3584"/>
              </a:solidFill>
              <a:latin typeface="+mj-lt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3" y="1853359"/>
            <a:ext cx="1382870" cy="826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 descr="https://www.msu.ru/upload/iblock/aab/wws6fta55yh7hkr2bsj4nshi0y3yp11c/202204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t="6723" r="58048" b="70513"/>
          <a:stretch/>
        </p:blipFill>
        <p:spPr bwMode="auto">
          <a:xfrm>
            <a:off x="1601013" y="1961620"/>
            <a:ext cx="1557148" cy="668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157" y="1329938"/>
            <a:ext cx="2518080" cy="77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3" y="5877272"/>
            <a:ext cx="1257068" cy="88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3" y="5805264"/>
            <a:ext cx="1407154" cy="94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62" y="6021288"/>
            <a:ext cx="1759887" cy="65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Логотипы - Российское историческое обществ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5877272"/>
            <a:ext cx="1959264" cy="83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пределены призеры конкурса логотипов Всероссийской переписи населения 2020  год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022" y="5961304"/>
            <a:ext cx="1822936" cy="8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d-msso.udsu.ru/files/gazeta/004691-%D0%9E%D1%82%D0%BA%D1%80%D1%8B%D0%B2%D0%B0%D0%B5%D0%BC%20%D0%A0%D0%BE%D1%81%D1%81%D0%B8%D1%8E%20%D0%B7%D0%B0%D0%BD%D0%BE%D0%B2%D0%BE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3" t="32631" r="20284" b="24578"/>
          <a:stretch/>
        </p:blipFill>
        <p:spPr bwMode="auto">
          <a:xfrm>
            <a:off x="9858599" y="1202919"/>
            <a:ext cx="2203974" cy="89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385195" y="1146262"/>
            <a:ext cx="2671245" cy="1025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1E3584"/>
                </a:solidFill>
                <a:latin typeface="+mj-lt"/>
              </a:rPr>
              <a:t>Музей </a:t>
            </a:r>
            <a:r>
              <a:rPr lang="ru-RU" sz="2000" b="1" dirty="0">
                <a:solidFill>
                  <a:srgbClr val="1E3584"/>
                </a:solidFill>
                <a:latin typeface="+mj-lt"/>
              </a:rPr>
              <a:t>18:22. Поиск </a:t>
            </a:r>
            <a:endParaRPr lang="ru-RU" sz="2000" b="1" dirty="0" smtClean="0">
              <a:solidFill>
                <a:srgbClr val="1E3584"/>
              </a:solidFill>
              <a:latin typeface="+mj-lt"/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1E3584"/>
                </a:solidFill>
                <a:latin typeface="+mj-lt"/>
              </a:rPr>
              <a:t>кода </a:t>
            </a:r>
            <a:r>
              <a:rPr lang="ru-RU" sz="2000" b="1" dirty="0">
                <a:solidFill>
                  <a:srgbClr val="1E3584"/>
                </a:solidFill>
                <a:latin typeface="+mj-lt"/>
              </a:rPr>
              <a:t>музейной коммуникации с </a:t>
            </a:r>
            <a:r>
              <a:rPr lang="ru-RU" sz="2000" b="1" dirty="0" smtClean="0">
                <a:solidFill>
                  <a:srgbClr val="1E3584"/>
                </a:solidFill>
                <a:latin typeface="+mj-lt"/>
              </a:rPr>
              <a:t>молодежью</a:t>
            </a:r>
            <a:endParaRPr lang="ru-RU" sz="2000" b="1" dirty="0">
              <a:solidFill>
                <a:srgbClr val="1E3584"/>
              </a:solidFill>
              <a:latin typeface="+mj-lt"/>
            </a:endParaRPr>
          </a:p>
        </p:txBody>
      </p:sp>
      <p:pic>
        <p:nvPicPr>
          <p:cNvPr id="50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501" y="3176955"/>
            <a:ext cx="1163566" cy="116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411783" y="3412402"/>
            <a:ext cx="329272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E3584"/>
                </a:solidFill>
                <a:latin typeface="+mj-lt"/>
                <a:cs typeface="Arial" pitchFamily="34" charset="0"/>
              </a:rPr>
              <a:t>Научная сессия по НИР ГЗ</a:t>
            </a: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1E3584"/>
                </a:solidFill>
                <a:latin typeface="+mj-lt"/>
                <a:cs typeface="Arial" pitchFamily="34" charset="0"/>
              </a:rPr>
              <a:t>вебинары</a:t>
            </a:r>
            <a:r>
              <a:rPr lang="ru-RU" sz="2000" b="1" dirty="0">
                <a:solidFill>
                  <a:srgbClr val="1E3584"/>
                </a:solidFill>
                <a:latin typeface="+mj-lt"/>
                <a:cs typeface="Arial" pitchFamily="34" charset="0"/>
              </a:rPr>
              <a:t>, конференции, апробация </a:t>
            </a:r>
            <a:r>
              <a:rPr lang="ru-RU" sz="2000" b="1" dirty="0" smtClean="0">
                <a:solidFill>
                  <a:srgbClr val="1E3584"/>
                </a:solidFill>
                <a:latin typeface="+mj-lt"/>
                <a:cs typeface="Arial" pitchFamily="34" charset="0"/>
              </a:rPr>
              <a:t>результатов</a:t>
            </a:r>
            <a:endParaRPr lang="ru-RU" sz="2000" b="1" dirty="0">
              <a:solidFill>
                <a:srgbClr val="1E3584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40" name="Picture 16" descr="Science Slam — Википедия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901" y="2295669"/>
            <a:ext cx="895101" cy="6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422535" y="4679995"/>
            <a:ext cx="46501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E3584"/>
                </a:solidFill>
                <a:latin typeface="+mj-lt"/>
                <a:cs typeface="Arial" pitchFamily="34" charset="0"/>
              </a:rPr>
              <a:t>Традиционные научные </a:t>
            </a:r>
            <a:r>
              <a:rPr lang="ru-RU" sz="2000" b="1" dirty="0" smtClean="0">
                <a:solidFill>
                  <a:srgbClr val="1E3584"/>
                </a:solidFill>
                <a:latin typeface="+mj-lt"/>
                <a:cs typeface="Arial" pitchFamily="34" charset="0"/>
              </a:rPr>
              <a:t>мероприятия ПГГПУ: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НПК</a:t>
            </a:r>
            <a:r>
              <a:rPr lang="ru-RU" sz="20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, предметные и междисциплинарные олимпиады, круглые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столы</a:t>
            </a:r>
            <a:endParaRPr lang="ru-RU" sz="2000" b="1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7304148" y="1117380"/>
            <a:ext cx="15988" cy="4587239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1755" y="121125"/>
            <a:ext cx="717642" cy="8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9995712" cy="52552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64BDE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СТРАТЕГИЧЕСКИЕ ЗАДАЧИ В СФЕРЕ ВОСПИТАНИЯ:</a:t>
            </a:r>
            <a:r>
              <a:rPr lang="ru-RU" sz="2000" b="1" dirty="0" smtClean="0">
                <a:solidFill>
                  <a:srgbClr val="2F52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ru-RU" sz="2000" b="1" dirty="0" smtClean="0">
                <a:solidFill>
                  <a:srgbClr val="2F52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2F52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ГАРМОНИЗАЦИЯ РАЗВИТИЯ ЛИЧНОСТИ СТУДЕНТА – БУДУЩЕГО ПРОФЕССИОНАЛА</a:t>
            </a:r>
            <a:endParaRPr lang="ru-RU" sz="2000" b="1" dirty="0">
              <a:solidFill>
                <a:srgbClr val="2F528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970" y="177455"/>
            <a:ext cx="501618" cy="57392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163150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Текст 2"/>
          <p:cNvSpPr txBox="1">
            <a:spLocks/>
          </p:cNvSpPr>
          <p:nvPr/>
        </p:nvSpPr>
        <p:spPr>
          <a:xfrm>
            <a:off x="7297550" y="1585749"/>
            <a:ext cx="4505006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цель:</a:t>
            </a:r>
            <a:r>
              <a:rPr lang="ru-RU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spcAft>
                <a:spcPts val="1200"/>
              </a:spcAft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Возможности для самореализации и развития талантов</a:t>
            </a:r>
          </a:p>
          <a:p>
            <a:pPr marL="114300" indent="0" algn="just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показатель:</a:t>
            </a:r>
          </a:p>
          <a:p>
            <a:pPr marL="114300" indent="0" algn="just">
              <a:spcAft>
                <a:spcPts val="1200"/>
              </a:spcAft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воспитания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</a:p>
          <a:p>
            <a:pPr marL="114300" indent="0" algn="just">
              <a:buFont typeface="Arial" panose="020B0604020202020204" pitchFamily="34" charset="0"/>
              <a:buNone/>
            </a:pPr>
            <a:endParaRPr lang="ru-RU" sz="1900" dirty="0"/>
          </a:p>
          <a:p>
            <a:pPr algn="just">
              <a:buFont typeface="Wingdings" panose="05000000000000000000" pitchFamily="2" charset="2"/>
              <a:buChar char="ü"/>
            </a:pPr>
            <a:endParaRPr lang="ru-RU" sz="1900" dirty="0"/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" name="Picture 3" descr="C:\Users\sokalskaya\Desktop\Презентация для Жени\Xv6pNkhb4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7" y="5853340"/>
            <a:ext cx="15128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Users\sokalskaya\Desktop\Презентация для Жени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853341"/>
            <a:ext cx="15113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C:\Users\sokalskaya\Desktop\Презентация для Жени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3" y="5849938"/>
            <a:ext cx="1511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C:\Users\sokalskaya\Desktop\Презентация для Жени\Imlo39L-BB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5849937"/>
            <a:ext cx="15128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:\Users\sokalskaya\Desktop\Презентация для Жени\5rryD29fzi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113" y="5849937"/>
            <a:ext cx="15128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6" t="16507" r="16746" b="16755"/>
          <a:stretch/>
        </p:blipFill>
        <p:spPr bwMode="auto">
          <a:xfrm>
            <a:off x="2854116" y="5853341"/>
            <a:ext cx="1801164" cy="10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5860377"/>
            <a:ext cx="1330222" cy="99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 descr="C:\Users\sokalskaya\Desktop\Презентация для Жени\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" y="5849937"/>
            <a:ext cx="15128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11369" y="525522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Школьный театр</a:t>
            </a:r>
            <a:endParaRPr lang="ru-RU" sz="1400" b="1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29019" y="5237020"/>
            <a:ext cx="206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Школьный спортивный клуб</a:t>
            </a:r>
            <a:endParaRPr lang="ru-RU" sz="1400" b="1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26024" y="529487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Школьный музей</a:t>
            </a:r>
            <a:endParaRPr lang="ru-RU" sz="1400" b="1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85" y="5255227"/>
            <a:ext cx="1421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Школьные СМИ</a:t>
            </a:r>
            <a:endParaRPr lang="ru-RU" sz="1400" b="1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95800" y="5258585"/>
            <a:ext cx="231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Российское движение детей и молодежи</a:t>
            </a:r>
            <a:endParaRPr lang="ru-RU" sz="1400" b="1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05020" y="529094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Школьный туризм</a:t>
            </a:r>
            <a:endParaRPr lang="ru-RU" sz="1400" b="1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 descr="https://pristor.ru/wp-content/uploads/2019/09/%D0%A0%D0%B8%D1%81%D1%83%D0%BD%D0%BE%D0%BA-%D0%BF%D0%BE-%D0%BA%D0%BE%D0%BD%D1%82%D1%83%D1%80%D1%83-%D1%87%D0%B5%D0%BB%D0%BE%D0%B2%D0%B5%D0%BA-%D0%B2-%D0%BF%D0%BE%D0%BB%D0%BD%D1%8B%D0%B9-%D1%80%D0%BE%D1%81%D1%82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https://pristor.ru/wp-content/uploads/2019/09/%D0%A0%D0%B8%D1%81%D1%83%D0%BD%D0%BE%D0%BA-%D0%BF%D0%BE-%D0%BA%D0%BE%D0%BD%D1%82%D1%83%D1%80%D1%83-%D1%87%D0%B5%D0%BB%D0%BE%D0%B2%D0%B5%D0%BA-%D0%B2-%D0%BF%D0%BE%D0%BB%D0%BD%D1%8B%D0%B9-%D1%80%D0%BE%D1%81%D1%8201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svgx.ru/svg/2759950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svgx.ru/svg/2759950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375306" y="1586957"/>
            <a:ext cx="2239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Творческие объединения и коллективы</a:t>
            </a:r>
            <a:endParaRPr lang="ru-RU" sz="1400" b="1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13173" y="2551962"/>
            <a:ext cx="2433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400" b="1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Спортивные </a:t>
            </a:r>
            <a:endParaRPr lang="en-US" sz="1400" b="1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секции и клубы</a:t>
            </a:r>
            <a:endParaRPr lang="en-US" sz="1400" b="1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1400" b="1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4786" y="3598790"/>
            <a:ext cx="2104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Студенческие научные объединения</a:t>
            </a:r>
            <a:endParaRPr lang="ru-RU" sz="1400" b="1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713" y="1603629"/>
            <a:ext cx="2353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Лидерство, </a:t>
            </a:r>
            <a:r>
              <a:rPr lang="ru-RU" sz="1400" b="1" dirty="0" err="1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волонтерство</a:t>
            </a:r>
            <a:r>
              <a:rPr lang="ru-RU" sz="14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sz="1400" b="1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err="1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активизм</a:t>
            </a:r>
            <a:endParaRPr lang="ru-RU" sz="1400" b="1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58629" y="3618285"/>
            <a:ext cx="2638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Система разнонаправленных мероприятий</a:t>
            </a:r>
            <a:endParaRPr lang="ru-RU" sz="1400" b="1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7496" y="2767405"/>
            <a:ext cx="267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Профессиональные компетенции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8878" y="4566617"/>
            <a:ext cx="6507812" cy="646331"/>
          </a:xfrm>
          <a:prstGeom prst="rect">
            <a:avLst/>
          </a:prstGeom>
          <a:noFill/>
          <a:ln>
            <a:solidFill>
              <a:srgbClr val="1E358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F528F"/>
                </a:solidFill>
                <a:latin typeface="Arial" pitchFamily="34" charset="0"/>
                <a:cs typeface="Arial" pitchFamily="34" charset="0"/>
              </a:rPr>
              <a:t>Hard-, soft-, self-, hero-… skills</a:t>
            </a:r>
            <a:r>
              <a:rPr lang="ru-RU" b="1" dirty="0" smtClean="0">
                <a:solidFill>
                  <a:srgbClr val="2F528F"/>
                </a:solidFill>
                <a:latin typeface="Arial" pitchFamily="34" charset="0"/>
                <a:cs typeface="Arial" pitchFamily="34" charset="0"/>
              </a:rPr>
              <a:t> в профессиональной сфере и личностном развитии</a:t>
            </a:r>
            <a:endParaRPr lang="ru-RU" b="1" dirty="0">
              <a:solidFill>
                <a:srgbClr val="2F528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3" y="1745862"/>
            <a:ext cx="454197" cy="454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75" y="2743640"/>
            <a:ext cx="599221" cy="599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2" y="3736251"/>
            <a:ext cx="481387" cy="4813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789676"/>
            <a:ext cx="442481" cy="4424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59" y="1690778"/>
            <a:ext cx="450433" cy="5140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97" y="3699223"/>
            <a:ext cx="439930" cy="4399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23" y="1582537"/>
            <a:ext cx="1103025" cy="11030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73" y="3089919"/>
            <a:ext cx="1117953" cy="111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9995712" cy="52552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64BDE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СТРАТЕГИЧЕСКИЕ ЗАДАЧИ В СФЕРЕ МОЛОДЕЖНОЙ ПОЛИТИКИ:</a:t>
            </a:r>
            <a:r>
              <a:rPr lang="ru-RU" sz="2000" b="1" dirty="0" smtClean="0">
                <a:solidFill>
                  <a:srgbClr val="2F52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ru-RU" sz="2000" b="1" dirty="0" smtClean="0">
                <a:solidFill>
                  <a:srgbClr val="2F52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2F52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РАСШИРЕНИЕ ГОРИЗОНТА ВОЗМОЖНОСТЕЙ</a:t>
            </a:r>
            <a:endParaRPr lang="ru-RU" sz="2000" b="1" dirty="0">
              <a:solidFill>
                <a:srgbClr val="2F528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970" y="177455"/>
            <a:ext cx="501618" cy="57392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0" y="1052736"/>
            <a:ext cx="163150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AutoShape 5" descr="https://pristor.ru/wp-content/uploads/2019/09/%D0%A0%D0%B8%D1%81%D1%83%D0%BD%D0%BE%D0%BA-%D0%BF%D0%BE-%D0%BA%D0%BE%D0%BD%D1%82%D1%83%D1%80%D1%83-%D1%87%D0%B5%D0%BB%D0%BE%D0%B2%D0%B5%D0%BA-%D0%B2-%D0%BF%D0%BE%D0%BB%D0%BD%D1%8B%D0%B9-%D1%80%D0%BE%D1%81%D1%82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https://pristor.ru/wp-content/uploads/2019/09/%D0%A0%D0%B8%D1%81%D1%83%D0%BD%D0%BE%D0%BA-%D0%BF%D0%BE-%D0%BA%D0%BE%D0%BD%D1%82%D1%83%D1%80%D1%83-%D1%87%D0%B5%D0%BB%D0%BE%D0%B2%D0%B5%D0%BA-%D0%B2-%D0%BF%D0%BE%D0%BB%D0%BD%D1%8B%D0%B9-%D1%80%D0%BE%D1%81%D1%8201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svgx.ru/svg/2759950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svgx.ru/svg/2759950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flyclipart.com/thumb2/walking-man-png-clip-art-for-web-132164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3" b="96118" l="37857" r="6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73" t="2370" r="37487" b="3272"/>
          <a:stretch/>
        </p:blipFill>
        <p:spPr bwMode="auto">
          <a:xfrm>
            <a:off x="5159896" y="2138197"/>
            <a:ext cx="98760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58.userapi.com/impf/AJSik_sxS2oLQY6zzdOUiN-5WSOWsH0MEpkIAQ/M7wTApChhow.jpg?size=600x300&amp;quality=96&amp;sign=61262fbf8ae13f25b3d1c16f7ce7b881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22120" r="4927" b="20880"/>
          <a:stretch/>
        </p:blipFill>
        <p:spPr bwMode="auto">
          <a:xfrm>
            <a:off x="9120336" y="1279545"/>
            <a:ext cx="2675830" cy="8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ilearchive.cnews.ru/img/cnews/2021/10/19/logos/1a/1a77f0e8bc634396f4feb0788eade3d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188" y="2852935"/>
            <a:ext cx="3320002" cy="137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volsu.ru/upload/medialibrary/7fc/rs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490" y="4725143"/>
            <a:ext cx="305139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rot="14051080">
            <a:off x="3549532" y="2051498"/>
            <a:ext cx="1152128" cy="970315"/>
            <a:chOff x="6600056" y="1882620"/>
            <a:chExt cx="1224136" cy="970316"/>
          </a:xfrm>
        </p:grpSpPr>
        <p:cxnSp>
          <p:nvCxnSpPr>
            <p:cNvPr id="1025" name="Прямая со стрелкой 1024"/>
            <p:cNvCxnSpPr/>
            <p:nvPr/>
          </p:nvCxnSpPr>
          <p:spPr>
            <a:xfrm flipH="1">
              <a:off x="6600056" y="1882620"/>
              <a:ext cx="1152128" cy="664282"/>
            </a:xfrm>
            <a:prstGeom prst="straightConnector1">
              <a:avLst/>
            </a:prstGeom>
            <a:ln w="31750">
              <a:solidFill>
                <a:srgbClr val="0072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V="1">
              <a:off x="6672064" y="2240869"/>
              <a:ext cx="1152128" cy="612067"/>
            </a:xfrm>
            <a:prstGeom prst="straightConnector1">
              <a:avLst/>
            </a:prstGeom>
            <a:ln w="31750">
              <a:solidFill>
                <a:srgbClr val="0072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6" name="Picture 8" descr="https://ug.ru/wp-content/uploads/2021/10/40ug_21_rossiya_strana-vozmozhnostej_logo-scal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7" y="5545132"/>
            <a:ext cx="2701507" cy="105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1" t="22293" r="34286" b="67262"/>
          <a:stretch/>
        </p:blipFill>
        <p:spPr bwMode="auto">
          <a:xfrm>
            <a:off x="735081" y="3718059"/>
            <a:ext cx="2426958" cy="136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22293" r="54687" b="67262"/>
          <a:stretch/>
        </p:blipFill>
        <p:spPr bwMode="auto">
          <a:xfrm>
            <a:off x="735081" y="5373215"/>
            <a:ext cx="2455358" cy="131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6824464" y="2035021"/>
            <a:ext cx="1152128" cy="970315"/>
            <a:chOff x="6600056" y="1882620"/>
            <a:chExt cx="1224136" cy="970316"/>
          </a:xfrm>
        </p:grpSpPr>
        <p:cxnSp>
          <p:nvCxnSpPr>
            <p:cNvPr id="62" name="Прямая со стрелкой 61"/>
            <p:cNvCxnSpPr/>
            <p:nvPr/>
          </p:nvCxnSpPr>
          <p:spPr>
            <a:xfrm flipH="1">
              <a:off x="6600056" y="1882620"/>
              <a:ext cx="1152128" cy="664282"/>
            </a:xfrm>
            <a:prstGeom prst="straightConnector1">
              <a:avLst/>
            </a:prstGeom>
            <a:ln w="31750">
              <a:solidFill>
                <a:srgbClr val="0072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flipV="1">
              <a:off x="6672064" y="2240869"/>
              <a:ext cx="1152128" cy="612067"/>
            </a:xfrm>
            <a:prstGeom prst="straightConnector1">
              <a:avLst/>
            </a:prstGeom>
            <a:ln w="31750">
              <a:solidFill>
                <a:srgbClr val="0072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3503712" y="4231770"/>
            <a:ext cx="1152128" cy="970315"/>
            <a:chOff x="6600056" y="1882620"/>
            <a:chExt cx="1224136" cy="970316"/>
          </a:xfrm>
        </p:grpSpPr>
        <p:cxnSp>
          <p:nvCxnSpPr>
            <p:cNvPr id="65" name="Прямая со стрелкой 64"/>
            <p:cNvCxnSpPr/>
            <p:nvPr/>
          </p:nvCxnSpPr>
          <p:spPr>
            <a:xfrm flipH="1">
              <a:off x="6600056" y="1882620"/>
              <a:ext cx="1152128" cy="664282"/>
            </a:xfrm>
            <a:prstGeom prst="straightConnector1">
              <a:avLst/>
            </a:prstGeom>
            <a:ln w="31750">
              <a:solidFill>
                <a:srgbClr val="0072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 flipV="1">
              <a:off x="6672064" y="2240869"/>
              <a:ext cx="1152128" cy="612067"/>
            </a:xfrm>
            <a:prstGeom prst="straightConnector1">
              <a:avLst/>
            </a:prstGeom>
            <a:ln w="31750">
              <a:solidFill>
                <a:srgbClr val="0072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/>
        </p:nvGrpSpPr>
        <p:grpSpPr>
          <a:xfrm rot="3218164">
            <a:off x="6824464" y="3904501"/>
            <a:ext cx="1152128" cy="970315"/>
            <a:chOff x="6600056" y="1882620"/>
            <a:chExt cx="1224136" cy="970316"/>
          </a:xfrm>
        </p:grpSpPr>
        <p:cxnSp>
          <p:nvCxnSpPr>
            <p:cNvPr id="68" name="Прямая со стрелкой 67"/>
            <p:cNvCxnSpPr/>
            <p:nvPr/>
          </p:nvCxnSpPr>
          <p:spPr>
            <a:xfrm flipH="1">
              <a:off x="6600056" y="1882620"/>
              <a:ext cx="1152128" cy="664282"/>
            </a:xfrm>
            <a:prstGeom prst="straightConnector1">
              <a:avLst/>
            </a:prstGeom>
            <a:ln w="31750">
              <a:solidFill>
                <a:srgbClr val="0072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/>
            <p:nvPr/>
          </p:nvCxnSpPr>
          <p:spPr>
            <a:xfrm flipV="1">
              <a:off x="6672064" y="2240869"/>
              <a:ext cx="1152128" cy="612067"/>
            </a:xfrm>
            <a:prstGeom prst="straightConnector1">
              <a:avLst/>
            </a:prstGeom>
            <a:ln w="31750">
              <a:solidFill>
                <a:srgbClr val="0072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8" name="Picture 10" descr="https://professorstoday.org/assets/img/partners/minob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8" y="2626124"/>
            <a:ext cx="2478891" cy="7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d1nizz91i54auc.cloudfront.net/_service/39130/display/img_version/7150953/t/1607410851/img_name/6303_39130_18ead6528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5" b="21393"/>
          <a:stretch/>
        </p:blipFill>
        <p:spPr bwMode="auto">
          <a:xfrm>
            <a:off x="473775" y="1256816"/>
            <a:ext cx="3213227" cy="10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151680"/>
            <a:ext cx="10515600" cy="84115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ЗАДАЧИ </a:t>
            </a:r>
            <a:r>
              <a:rPr lang="ru-RU" sz="2400" b="1" dirty="0" smtClean="0">
                <a:solidFill>
                  <a:srgbClr val="1E3584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РАЗВИТИЯ ДОПОЛНИТЕЛЬНОГО </a:t>
            </a:r>
            <a:r>
              <a:rPr lang="ru-RU" sz="2400" b="1" dirty="0" smtClean="0">
                <a:solidFill>
                  <a:srgbClr val="2F528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ОБРАЗОВАНИЯ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2F528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72" y="1862894"/>
            <a:ext cx="4240980" cy="101286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реализованных программ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до 01.09.2022 –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 ед.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до 31.12.2022 – 7 ед.</a:t>
            </a:r>
            <a:endParaRPr lang="ru-RU" sz="2000" b="1" dirty="0">
              <a:solidFill>
                <a:srgbClr val="00B0F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endParaRPr lang="ru-RU" sz="18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6962161" y="4934896"/>
            <a:ext cx="4522993" cy="730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1E3584"/>
                </a:solidFill>
                <a:latin typeface="+mj-lt"/>
              </a:rPr>
              <a:t>Организация </a:t>
            </a:r>
            <a:r>
              <a:rPr lang="ru-RU" sz="2000" b="1" dirty="0">
                <a:solidFill>
                  <a:srgbClr val="1E3584"/>
                </a:solidFill>
                <a:latin typeface="+mj-lt"/>
              </a:rPr>
              <a:t>и разработка сервиса по продаже услуг на сайте </a:t>
            </a:r>
            <a:r>
              <a:rPr lang="ru-RU" sz="2000" b="1" dirty="0" err="1" smtClean="0">
                <a:solidFill>
                  <a:srgbClr val="1E3584"/>
                </a:solidFill>
                <a:latin typeface="+mj-lt"/>
              </a:rPr>
              <a:t>пггпу.рф</a:t>
            </a:r>
            <a:r>
              <a:rPr lang="ru-RU" sz="2000" b="1" dirty="0" smtClean="0">
                <a:solidFill>
                  <a:srgbClr val="1E3584"/>
                </a:solidFill>
                <a:latin typeface="+mj-lt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358" y="264929"/>
            <a:ext cx="501618" cy="614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7943" y="935693"/>
            <a:ext cx="4025829" cy="90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dirty="0">
                <a:solidFill>
                  <a:srgbClr val="1E3584"/>
                </a:solidFill>
                <a:latin typeface="+mj-lt"/>
              </a:rPr>
              <a:t>Выполнение плана по реализации курсов повышения квалификации специалистов ПГГПУ в 2022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2909" y="3177256"/>
            <a:ext cx="473332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dirty="0">
                <a:solidFill>
                  <a:srgbClr val="1E3584"/>
                </a:solidFill>
                <a:latin typeface="+mj-lt"/>
              </a:rPr>
              <a:t>Выполнение плана реализации </a:t>
            </a:r>
            <a:r>
              <a:rPr lang="ru-RU" sz="2000" b="1" dirty="0" smtClean="0">
                <a:solidFill>
                  <a:srgbClr val="1E3584"/>
                </a:solidFill>
                <a:latin typeface="+mj-lt"/>
              </a:rPr>
              <a:t>дополнительных общеобразовательных </a:t>
            </a:r>
            <a:r>
              <a:rPr lang="ru-RU" sz="2000" b="1" dirty="0">
                <a:solidFill>
                  <a:srgbClr val="1E3584"/>
                </a:solidFill>
                <a:latin typeface="+mj-lt"/>
              </a:rPr>
              <a:t>программ в 2022 году в </a:t>
            </a:r>
            <a:r>
              <a:rPr lang="ru-RU" sz="2000" b="1" dirty="0" smtClean="0">
                <a:solidFill>
                  <a:srgbClr val="1E3584"/>
                </a:solidFill>
                <a:latin typeface="+mj-lt"/>
              </a:rPr>
              <a:t>ДНК</a:t>
            </a:r>
            <a:endParaRPr lang="ru-RU" sz="2000" b="1" dirty="0">
              <a:solidFill>
                <a:srgbClr val="1E3584"/>
              </a:solidFill>
              <a:latin typeface="+mj-lt"/>
            </a:endParaRPr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1399014" y="4118201"/>
            <a:ext cx="3867064" cy="214372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реализованных программ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до 01.09.2022 – 21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ед.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до 31.12.2022 – 27 ед.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rgbClr val="00B0F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обученных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B0F0"/>
                </a:solidFill>
              </a:rPr>
              <a:t>до 01.09.2022 – </a:t>
            </a:r>
            <a:r>
              <a:rPr lang="ru-RU" sz="2000" b="1" dirty="0" smtClean="0">
                <a:solidFill>
                  <a:srgbClr val="00B0F0"/>
                </a:solidFill>
              </a:rPr>
              <a:t>535 чел.</a:t>
            </a:r>
            <a:endParaRPr lang="ru-RU" sz="2000" b="1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B0F0"/>
                </a:solidFill>
              </a:rPr>
              <a:t>до 31.12.2022 – </a:t>
            </a:r>
            <a:r>
              <a:rPr lang="ru-RU" sz="2000" b="1" dirty="0" smtClean="0">
                <a:solidFill>
                  <a:srgbClr val="00B0F0"/>
                </a:solidFill>
              </a:rPr>
              <a:t>833 чел.</a:t>
            </a:r>
            <a:endParaRPr lang="ru-RU" sz="2000" b="1" dirty="0">
              <a:solidFill>
                <a:srgbClr val="00B0F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b="1" dirty="0">
              <a:solidFill>
                <a:srgbClr val="00B0F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63669" y="948616"/>
            <a:ext cx="407289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dirty="0">
                <a:solidFill>
                  <a:srgbClr val="1E3584"/>
                </a:solidFill>
                <a:latin typeface="+mj-lt"/>
              </a:rPr>
              <a:t>Увеличение и развитие программ дополнительного образования детей, взрослых и </a:t>
            </a:r>
            <a:r>
              <a:rPr lang="ru-RU" sz="2000" b="1" dirty="0" smtClean="0">
                <a:solidFill>
                  <a:srgbClr val="1E3584"/>
                </a:solidFill>
                <a:latin typeface="+mj-lt"/>
              </a:rPr>
              <a:t>студентов</a:t>
            </a:r>
            <a:endParaRPr lang="ru-RU" sz="2000" dirty="0">
              <a:solidFill>
                <a:srgbClr val="1E3584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96926" y="1871291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реализованных </a:t>
            </a:r>
            <a:r>
              <a:rPr lang="ru-RU" sz="20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</a:t>
            </a:r>
            <a:endParaRPr lang="ru-RU" sz="2000" b="1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B0F0"/>
                </a:solidFill>
              </a:rPr>
              <a:t>до 01.09.2022 – </a:t>
            </a:r>
            <a:r>
              <a:rPr lang="ru-RU" sz="2000" b="1" dirty="0" smtClean="0">
                <a:solidFill>
                  <a:srgbClr val="00B0F0"/>
                </a:solidFill>
              </a:rPr>
              <a:t>60</a:t>
            </a:r>
            <a:r>
              <a:rPr lang="ru-RU" sz="20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ед. </a:t>
            </a:r>
          </a:p>
          <a:p>
            <a:r>
              <a:rPr lang="ru-RU" sz="2000" b="1" dirty="0">
                <a:solidFill>
                  <a:srgbClr val="00B0F0"/>
                </a:solidFill>
              </a:rPr>
              <a:t>до 31.12.2022 – </a:t>
            </a:r>
            <a:r>
              <a:rPr lang="ru-RU" sz="2000" b="1" dirty="0" smtClean="0">
                <a:solidFill>
                  <a:srgbClr val="00B0F0"/>
                </a:solidFill>
              </a:rPr>
              <a:t>67 </a:t>
            </a:r>
            <a:r>
              <a:rPr lang="ru-RU" sz="2000" b="1" dirty="0">
                <a:solidFill>
                  <a:srgbClr val="00B0F0"/>
                </a:solidFill>
              </a:rPr>
              <a:t>ед.</a:t>
            </a:r>
            <a:endParaRPr lang="ru-RU" sz="2000" b="1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67041" y="3140968"/>
            <a:ext cx="395349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dirty="0">
                <a:solidFill>
                  <a:srgbClr val="1E3584"/>
                </a:solidFill>
                <a:latin typeface="+mj-lt"/>
              </a:rPr>
              <a:t>Внедрение системы хранения и учета данных о повышении квалификации </a:t>
            </a:r>
            <a:r>
              <a:rPr lang="ru-RU" sz="2000" b="1" dirty="0" smtClean="0">
                <a:solidFill>
                  <a:srgbClr val="1E3584"/>
                </a:solidFill>
                <a:latin typeface="+mj-lt"/>
              </a:rPr>
              <a:t>ППС Университета </a:t>
            </a:r>
            <a:endParaRPr lang="ru-RU" sz="2000" b="1" dirty="0">
              <a:solidFill>
                <a:srgbClr val="1E3584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54844" y="4086964"/>
            <a:ext cx="452812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dirty="0">
                <a:solidFill>
                  <a:srgbClr val="00B0F0"/>
                </a:solidFill>
                <a:latin typeface="+mj-lt"/>
              </a:rPr>
              <a:t>на основе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модуля</a:t>
            </a:r>
          </a:p>
          <a:p>
            <a:pPr>
              <a:lnSpc>
                <a:spcPts val="2100"/>
              </a:lnSpc>
            </a:pP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«</a:t>
            </a:r>
            <a:r>
              <a:rPr lang="ru-RU" sz="2000" b="1" dirty="0">
                <a:solidFill>
                  <a:srgbClr val="00B0F0"/>
                </a:solidFill>
                <a:latin typeface="+mj-lt"/>
              </a:rPr>
              <a:t>Портфолио ППС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» </a:t>
            </a:r>
            <a:endParaRPr lang="ru-RU" sz="2000" b="1" dirty="0">
              <a:solidFill>
                <a:srgbClr val="00B0F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48128" y="5597041"/>
            <a:ext cx="439248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b="1" dirty="0">
                <a:solidFill>
                  <a:srgbClr val="00B0F0"/>
                </a:solidFill>
                <a:latin typeface="+mj-lt"/>
              </a:rPr>
              <a:t>продвижение услуг с использованием </a:t>
            </a:r>
            <a:r>
              <a:rPr lang="ru-RU" sz="2000" b="1" dirty="0" err="1">
                <a:solidFill>
                  <a:srgbClr val="00B0F0"/>
                </a:solidFill>
                <a:latin typeface="+mj-lt"/>
              </a:rPr>
              <a:t>таргета</a:t>
            </a:r>
            <a:endParaRPr lang="ru-RU" sz="2000" b="1" dirty="0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1243825" y="1955510"/>
            <a:ext cx="0" cy="819766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933752"/>
            <a:ext cx="794153" cy="7941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26" y="875824"/>
            <a:ext cx="830993" cy="83099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84" y="3285429"/>
            <a:ext cx="801535" cy="80153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57" y="3217571"/>
            <a:ext cx="801877" cy="80187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9" y="965440"/>
            <a:ext cx="897454" cy="897454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 flipH="1">
            <a:off x="1243825" y="4146767"/>
            <a:ext cx="18186" cy="1802513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7165829" y="1923073"/>
            <a:ext cx="0" cy="819766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7176120" y="4118201"/>
            <a:ext cx="0" cy="534935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082588C6-E6C2-41DA-83B5-C80B0BBAAB86}"/>
              </a:ext>
            </a:extLst>
          </p:cNvPr>
          <p:cNvCxnSpPr>
            <a:cxnSpLocks/>
          </p:cNvCxnSpPr>
          <p:nvPr/>
        </p:nvCxnSpPr>
        <p:spPr>
          <a:xfrm>
            <a:off x="7176120" y="5665614"/>
            <a:ext cx="0" cy="474426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1755" y="121125"/>
            <a:ext cx="717642" cy="8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701</Words>
  <Application>Microsoft Office PowerPoint</Application>
  <PresentationFormat>Широкоэкранный</PresentationFormat>
  <Paragraphs>149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ЗАДАЧИ ОБРАЗОВАТЕЛЬНОЙ ДЕЯТЕЛЬНОСТИ</vt:lpstr>
      <vt:lpstr>Презентация PowerPoint</vt:lpstr>
      <vt:lpstr>ЗАДАЧИ НАУЧНО-МЕТОДИЧЕСКОЙ РАБОТЫ</vt:lpstr>
      <vt:lpstr>КЛЮЧЕВЫЕ НАУЧНЫЕ МЕРОПРИЯТИЯ</vt:lpstr>
      <vt:lpstr>СТРАТЕГИЧЕСКИЕ ЗАДАЧИ В СФЕРЕ ВОСПИТАНИЯ:  ГАРМОНИЗАЦИЯ РАЗВИТИЯ ЛИЧНОСТИ СТУДЕНТА – БУДУЩЕГО ПРОФЕССИОНАЛА</vt:lpstr>
      <vt:lpstr>СТРАТЕГИЧЕСКИЕ ЗАДАЧИ В СФЕРЕ МОЛОДЕЖНОЙ ПОЛИТИКИ:  РАСШИРЕНИЕ ГОРИЗОНТА ВОЗМОЖНОСТЕЙ</vt:lpstr>
      <vt:lpstr>ЗАДАЧИ РАЗВИТИЯ ДОПОЛНИТЕЛЬНОГО ОБРАЗОВАНИЯ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Гранкина Елена Николаевна</cp:lastModifiedBy>
  <cp:revision>143</cp:revision>
  <dcterms:created xsi:type="dcterms:W3CDTF">2022-03-17T14:08:13Z</dcterms:created>
  <dcterms:modified xsi:type="dcterms:W3CDTF">2022-09-06T09:32:22Z</dcterms:modified>
</cp:coreProperties>
</file>