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  <p:sldId id="265" r:id="rId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77A03"/>
    <a:srgbClr val="00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A5F3-8E98-42AF-8D71-B0FC92757DF3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10F5-112A-4771-AEB6-DDC776AE7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6D41-742E-493E-BF00-00C3C331BC7A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5B66-5D21-4591-A9C1-9F784C18D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8B75-51FA-47D6-92AF-41BA7DBA6A9E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D0B5-08CB-4357-9F68-CE4F3D388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9F49-C27A-4E6D-ACE3-CB7195FB80A9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C41C8-A95D-4ECB-9512-8410B640A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45E61-8A1A-45F9-8A29-63E5C1639DE1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BB961-8643-4B98-9C4E-9CE3D6825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34A40-6A2A-42FC-A4EF-70DD483C9BF9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1EDDF-1449-489E-BCA3-7FB3C13A6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5AC73-5A30-444A-9E07-40A4E81183A5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4507F-DC27-4D85-B606-5E239BDFC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EDBF-9DDC-496A-86B4-239BD9E4C935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A27-7193-4C21-8D56-C759EE71C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4678-C468-4001-9AF4-C3882BF2A77A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E0E7-5BCE-483E-9E6F-02EB4C1E2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21E36-0353-45B3-A45D-E784239B2716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9CD06-79C5-41D3-BDED-CDA62920B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58308-9396-453F-A2A5-E73296EFDCAA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E25E-2803-4933-BEC3-9AAEB342B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DCC024-74AF-4DE1-B28B-60C5E4D8ACF8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84F876-B88B-4506-9D74-2A5B1F045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838" y="365125"/>
            <a:ext cx="5818187" cy="60753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Незнайка </a:t>
            </a:r>
            <a:br>
              <a:rPr lang="ru-RU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планете </a:t>
            </a:r>
            <a:br>
              <a:rPr lang="ru-RU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«Фонетика»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365125"/>
            <a:ext cx="4757531" cy="627100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 rot="-532780">
            <a:off x="1946275" y="3735388"/>
            <a:ext cx="9715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  </a:t>
            </a:r>
          </a:p>
          <a:p>
            <a:r>
              <a:rPr lang="en-US" sz="2000" b="1">
                <a:latin typeface="Calibri" pitchFamily="34" charset="0"/>
              </a:rPr>
              <a:t>   </a:t>
            </a:r>
            <a:r>
              <a:rPr lang="ru-RU" sz="2000" b="1">
                <a:latin typeface="Calibri" pitchFamily="34" charset="0"/>
              </a:rPr>
              <a:t> </a:t>
            </a:r>
            <a:r>
              <a:rPr lang="en-US" sz="2000" b="1">
                <a:latin typeface="Calibri" pitchFamily="34" charset="0"/>
              </a:rPr>
              <a:t>          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[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п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]</a:t>
            </a:r>
          </a:p>
          <a:p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[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н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’]</a:t>
            </a:r>
          </a:p>
          <a:p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    [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о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]</a:t>
            </a:r>
          </a:p>
          <a:p>
            <a:endParaRPr lang="en-US" sz="20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[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ф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]</a:t>
            </a:r>
          </a:p>
          <a:p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    [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э</a:t>
            </a:r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]</a:t>
            </a:r>
          </a:p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00425" y="0"/>
            <a:ext cx="5391150" cy="701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>
                <a:latin typeface="Trebuchet MS" pitchFamily="34" charset="0"/>
              </a:rPr>
              <a:t>      </a:t>
            </a:r>
            <a:r>
              <a:rPr lang="ru-RU" sz="4000" b="1">
                <a:solidFill>
                  <a:srgbClr val="C00000"/>
                </a:solidFill>
                <a:latin typeface="Trebuchet MS" pitchFamily="34" charset="0"/>
              </a:rPr>
              <a:t>Занятие 2</a:t>
            </a:r>
          </a:p>
        </p:txBody>
      </p:sp>
      <p:sp>
        <p:nvSpPr>
          <p:cNvPr id="5" name="Прямоугольник 4"/>
          <p:cNvSpPr/>
          <p:nvPr/>
        </p:nvSpPr>
        <p:spPr>
          <a:xfrm rot="19241782">
            <a:off x="2353143" y="314003"/>
            <a:ext cx="810094" cy="4531026"/>
          </a:xfrm>
          <a:prstGeom prst="rect">
            <a:avLst/>
          </a:prstGeom>
          <a:solidFill>
            <a:srgbClr val="FF0066"/>
          </a:solidFill>
        </p:spPr>
        <p:txBody>
          <a:bodyPr vert="wordArt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rgbClr val="FF0000">
                      <a:alpha val="40000"/>
                    </a:srgbClr>
                  </a:outerShdw>
                </a:effectLst>
                <a:latin typeface="Trebuchet MS" panose="020B0603020202020204" pitchFamily="34" charset="0"/>
                <a:cs typeface="+mn-cs"/>
              </a:rPr>
              <a:t>ГЛАСНЫЕ</a:t>
            </a:r>
          </a:p>
        </p:txBody>
      </p:sp>
      <p:sp>
        <p:nvSpPr>
          <p:cNvPr id="6" name="Прямоугольник 5"/>
          <p:cNvSpPr/>
          <p:nvPr/>
        </p:nvSpPr>
        <p:spPr>
          <a:xfrm rot="1708993">
            <a:off x="8787710" y="107713"/>
            <a:ext cx="601511" cy="4438288"/>
          </a:xfrm>
          <a:prstGeom prst="rect">
            <a:avLst/>
          </a:prstGeom>
          <a:solidFill>
            <a:srgbClr val="7030A0"/>
          </a:solidFill>
        </p:spPr>
        <p:txBody>
          <a:bodyPr vert="wordArt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rgbClr val="FF0000">
                      <a:alpha val="40000"/>
                    </a:srgbClr>
                  </a:outerShdw>
                </a:effectLst>
                <a:latin typeface="Trebuchet MS" panose="020B0603020202020204" pitchFamily="34" charset="0"/>
                <a:cs typeface="+mn-cs"/>
              </a:rPr>
              <a:t>СОГЛАСНЫЕ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7363" y="5842000"/>
            <a:ext cx="6523037" cy="1006475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r>
              <a:rPr lang="ru-RU" sz="6000">
                <a:latin typeface="Trebuchet MS" pitchFamily="34" charset="0"/>
              </a:rPr>
              <a:t>  </a:t>
            </a:r>
            <a:r>
              <a:rPr lang="ru-RU" sz="4400">
                <a:solidFill>
                  <a:srgbClr val="FFC000"/>
                </a:solidFill>
                <a:latin typeface="Trebuchet MS" pitchFamily="34" charset="0"/>
              </a:rPr>
              <a:t>ЗВУКИ И БУКВЫ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7538" y="0"/>
            <a:ext cx="10956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rebuchet MS" pitchFamily="34" charset="0"/>
              </a:rPr>
              <a:t>    </a:t>
            </a:r>
            <a:r>
              <a:rPr lang="ru-RU" sz="3600" b="1">
                <a:solidFill>
                  <a:srgbClr val="FF0000"/>
                </a:solidFill>
                <a:latin typeface="Trebuchet MS" pitchFamily="34" charset="0"/>
              </a:rPr>
              <a:t>ГЛАСНЫЕ                                </a:t>
            </a:r>
            <a:r>
              <a:rPr lang="ru-RU" sz="3600" b="1">
                <a:solidFill>
                  <a:srgbClr val="002060"/>
                </a:solidFill>
                <a:latin typeface="Trebuchet MS" pitchFamily="34" charset="0"/>
              </a:rPr>
              <a:t>СОГЛАСНЫЕ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98688"/>
            <a:ext cx="6016625" cy="1743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0">
            <a:solidFill>
              <a:srgbClr val="E77A03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500">
                <a:latin typeface="Trebuchet MS" pitchFamily="34" charset="0"/>
              </a:rPr>
              <a:t>звуки произносятся с голосом</a:t>
            </a:r>
            <a:r>
              <a:rPr lang="ru-RU" sz="2500"/>
              <a:t>, воздух встречает преграду в голосовых связках,</a:t>
            </a:r>
            <a:r>
              <a:rPr lang="ru-RU" sz="2500">
                <a:latin typeface="Trebuchet MS" pitchFamily="34" charset="0"/>
              </a:rPr>
              <a:t> </a:t>
            </a:r>
            <a:r>
              <a:rPr lang="ru-RU" sz="2500"/>
              <a:t>через рот воздух </a:t>
            </a:r>
            <a:r>
              <a:rPr lang="ru-RU" sz="2500">
                <a:latin typeface="Trebuchet MS" pitchFamily="34" charset="0"/>
              </a:rPr>
              <a:t>проходит свободно, не встреча</a:t>
            </a:r>
            <a:r>
              <a:rPr lang="ru-RU" sz="2500"/>
              <a:t>я</a:t>
            </a:r>
            <a:r>
              <a:rPr lang="ru-RU" sz="2500">
                <a:latin typeface="Trebuchet MS" pitchFamily="34" charset="0"/>
              </a:rPr>
              <a:t> препятствий.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2875" y="2133600"/>
            <a:ext cx="5699125" cy="1927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0">
            <a:solidFill>
              <a:srgbClr val="E77A03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rebuchet MS" panose="020B0603020202020204" pitchFamily="34" charset="0"/>
                <a:cs typeface="+mn-cs"/>
              </a:rPr>
              <a:t>звуки, при произношении которых воздух встречает во вру препятствия (губы, зубы, язык).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D5DEEC"/>
            </a:gs>
            <a:gs pos="55000">
              <a:schemeClr val="bg1">
                <a:lumMod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48" y="4347149"/>
            <a:ext cx="3342806" cy="251085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10104" r="8405" b="14627"/>
          <a:stretch>
            <a:fillRect/>
          </a:stretch>
        </p:blipFill>
        <p:spPr bwMode="auto">
          <a:xfrm>
            <a:off x="8015288" y="4479925"/>
            <a:ext cx="37830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22507" r="30179"/>
          <a:stretch>
            <a:fillRect/>
          </a:stretch>
        </p:blipFill>
        <p:spPr bwMode="auto">
          <a:xfrm>
            <a:off x="4100513" y="4344988"/>
            <a:ext cx="14446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 l="804" t="15916" r="-804" b="19420"/>
          <a:stretch>
            <a:fillRect/>
          </a:stretch>
        </p:blipFill>
        <p:spPr bwMode="auto">
          <a:xfrm>
            <a:off x="7627938" y="2803525"/>
            <a:ext cx="16478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rcRect l="10956" t="16377" r="8481" b="3288"/>
          <a:stretch>
            <a:fillRect/>
          </a:stretch>
        </p:blipFill>
        <p:spPr bwMode="auto">
          <a:xfrm>
            <a:off x="2430463" y="1665288"/>
            <a:ext cx="16700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 l="12196" t="5347" r="7242" b="5453"/>
          <a:stretch>
            <a:fillRect/>
          </a:stretch>
        </p:blipFill>
        <p:spPr bwMode="auto">
          <a:xfrm>
            <a:off x="633413" y="2322513"/>
            <a:ext cx="15716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rcRect l="6956" r="9616"/>
          <a:stretch>
            <a:fillRect/>
          </a:stretch>
        </p:blipFill>
        <p:spPr bwMode="auto">
          <a:xfrm>
            <a:off x="5786438" y="4589463"/>
            <a:ext cx="18415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rcRect l="4195" t="11395" r="7620"/>
          <a:stretch>
            <a:fillRect/>
          </a:stretch>
        </p:blipFill>
        <p:spPr bwMode="auto">
          <a:xfrm>
            <a:off x="4757738" y="2198688"/>
            <a:ext cx="2220912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6700" y="238125"/>
            <a:ext cx="90090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latin typeface="Trebuchet MS" pitchFamily="34" charset="0"/>
              </a:rPr>
              <a:t>Помоги Незнайке распределить фрукты по корзинам. Вспомни, как </a:t>
            </a:r>
            <a:r>
              <a:rPr lang="ru-RU" sz="2400">
                <a:solidFill>
                  <a:srgbClr val="002060"/>
                </a:solidFill>
              </a:rPr>
              <a:t>они </a:t>
            </a:r>
            <a:r>
              <a:rPr lang="ru-RU" sz="2400">
                <a:solidFill>
                  <a:srgbClr val="002060"/>
                </a:solidFill>
                <a:latin typeface="Trebuchet MS" pitchFamily="34" charset="0"/>
              </a:rPr>
              <a:t>называются. В красную корзину положи те фрукты, </a:t>
            </a:r>
            <a:r>
              <a:rPr lang="ru-RU" sz="2400">
                <a:solidFill>
                  <a:srgbClr val="002060"/>
                </a:solidFill>
              </a:rPr>
              <a:t>название </a:t>
            </a:r>
            <a:r>
              <a:rPr lang="ru-RU" sz="2400">
                <a:solidFill>
                  <a:srgbClr val="002060"/>
                </a:solidFill>
                <a:latin typeface="Trebuchet MS" pitchFamily="34" charset="0"/>
              </a:rPr>
              <a:t>которы</a:t>
            </a:r>
            <a:r>
              <a:rPr lang="ru-RU" sz="2400">
                <a:solidFill>
                  <a:srgbClr val="002060"/>
                </a:solidFill>
              </a:rPr>
              <a:t>х</a:t>
            </a:r>
            <a:r>
              <a:rPr lang="ru-RU" sz="2400">
                <a:solidFill>
                  <a:srgbClr val="002060"/>
                </a:solidFill>
                <a:latin typeface="Trebuchet MS" pitchFamily="34" charset="0"/>
              </a:rPr>
              <a:t> начинаются с гласного звука, а в синюю – с согласного.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1956" y="131618"/>
            <a:ext cx="2524084" cy="3697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695 L -0.00156 -0.00695 L 0.02552 -0.01852 C 0.02773 -0.01968 0.02982 -0.02176 0.03203 -0.02246 C 0.03489 -0.02361 0.03802 -0.02408 0.04075 -0.02639 C 0.04297 -0.02801 0.04505 -0.03033 0.04726 -0.03218 C 0.05417 -0.0375 0.04661 -0.02963 0.05495 -0.03797 C 0.05599 -0.03912 0.05703 -0.04074 0.0582 -0.0419 C 0.06042 -0.04352 0.07539 -0.05139 0.07552 -0.05139 C 0.07943 -0.05278 0.08346 -0.05278 0.0875 -0.05348 C 0.09258 -0.05533 0.09765 -0.05695 0.10273 -0.05926 C 0.12331 -0.06829 0.11315 -0.0669 0.13529 -0.07269 C 0.14648 -0.0757 0.16901 -0.08033 0.16901 -0.08033 L 0.2332 -0.07848 C 0.23568 -0.07848 0.23828 -0.07778 0.24075 -0.07662 C 0.24453 -0.07454 0.24831 -0.07246 0.25169 -0.06875 C 0.26484 -0.05486 0.24974 -0.07199 0.26146 -0.05533 C 0.26354 -0.05232 0.26575 -0.05023 0.26797 -0.04769 C 0.26849 -0.0463 0.27187 -0.03773 0.27344 -0.03611 C 0.27604 -0.0331 0.28398 -0.03264 0.28542 -0.03218 C 0.28867 -0.03102 0.29193 -0.02986 0.29518 -0.02824 C 0.29883 -0.02662 0.30247 -0.02477 0.30599 -0.02246 C 0.31289 -0.01783 0.3237 -0.00787 0.32995 -0.00116 C 0.33333 0.00231 0.33646 0.00671 0.33971 0.01041 C 0.34922 0.02106 0.35156 0.02106 0.35924 0.03541 C 0.3625 0.04143 0.36523 0.04815 0.36797 0.05486 C 0.37448 0.07014 0.37799 0.08032 0.3832 0.09722 C 0.38515 0.1037 0.38711 0.10995 0.38867 0.11666 C 0.39453 0.14236 0.39193 0.13565 0.39518 0.16111 C 0.39609 0.16828 0.39726 0.17523 0.39844 0.1824 C 0.39883 0.19004 0.39818 0.19815 0.39948 0.20555 C 0.40026 0.20995 0.41497 0.25509 0.41575 0.25764 C 0.41979 0.2699 0.42552 0.28657 0.42995 0.29815 C 0.43242 0.30486 0.43489 0.31134 0.4375 0.31759 C 0.44323 0.33055 0.45456 0.35671 0.46146 0.37176 C 0.46354 0.37615 0.46588 0.38055 0.46797 0.38518 C 0.46979 0.38912 0.47161 0.39282 0.47344 0.39676 C 0.47487 0.4 0.47617 0.40347 0.47773 0.40648 C 0.47851 0.40764 0.4793 0.40879 0.47995 0.41041 C 0.48242 0.41597 0.48138 0.4169 0.48542 0.4199 C 0.48672 0.42106 0.48828 0.42129 0.48971 0.42199 C 0.4901 0.42384 0.49023 0.42592 0.49075 0.42777 C 0.4914 0.42916 0.49258 0.42986 0.49297 0.43148 C 0.49362 0.43402 0.49375 0.4368 0.49414 0.43935 C 0.49375 0.4412 0.49349 0.44328 0.49297 0.44514 C 0.49193 0.44861 0.48893 0.45717 0.48646 0.46065 C 0.48437 0.46342 0.48177 0.46504 0.47995 0.46828 C 0.47461 0.47777 0.47904 0.47106 0.47239 0.47801 C 0.47122 0.47916 0.47031 0.48078 0.46901 0.48171 C 0.46771 0.48287 0.46614 0.4831 0.46471 0.48379 C 0.46172 0.48727 0.45924 0.48958 0.45716 0.49537 C 0.45443 0.50254 0.45586 0.49953 0.45273 0.50509 C 0.447 0.5044 0.44114 0.50416 0.43542 0.50301 C 0.43424 0.50277 0.43307 0.50208 0.43216 0.50115 C 0.43099 0.5 0.4289 0.49722 0.4289 0.49722 " pathEditMode="relative" ptsTypes="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3.75E-6 7.40741E-7 C 0.00143 0.00393 0.00234 0.00903 0.00429 0.01273 C 0.00494 0.01389 0.00664 0.01366 0.00768 0.01435 C 0.01614 0.01944 0.00807 0.01667 0.01888 0.01944 C 0.02057 0.02037 0.02187 0.02153 0.02356 0.02245 C 0.0289 0.02593 0.03698 0.02616 0.04153 0.02731 C 0.06276 0.0331 0.03932 0.0294 0.06875 0.03218 C 0.09349 0.04028 0.05989 0.03009 0.09804 0.03912 C 0.12812 0.04583 0.08112 0.03889 0.1194 0.04375 C 0.12122 0.04444 0.1233 0.04491 0.12513 0.04537 C 0.12656 0.04606 0.12812 0.04676 0.12968 0.04722 C 0.13216 0.04792 0.13502 0.04815 0.1375 0.04884 C 0.14622 0.05278 0.13385 0.04745 0.15104 0.05208 C 0.15377 0.05255 0.15638 0.05393 0.15911 0.05509 C 0.16093 0.05625 0.16263 0.05764 0.16458 0.05856 C 0.16679 0.05972 0.16927 0.06065 0.17135 0.06204 C 0.1733 0.06296 0.17513 0.06435 0.17695 0.06505 C 0.1789 0.06574 0.18086 0.06597 0.18268 0.06667 C 0.18541 0.06759 0.18789 0.06898 0.19062 0.06991 C 0.19427 0.0713 0.19804 0.07199 0.20195 0.07315 C 0.23255 0.0838 0.197 0.07315 0.22565 0.08148 L 0.31015 0.07986 C 0.31302 0.07963 0.31549 0.0787 0.31823 0.07824 C 0.31966 0.07778 0.32109 0.07731 0.32252 0.07662 C 0.32422 0.0743 0.32617 0.07106 0.32838 0.06991 C 0.33047 0.06898 0.33268 0.06852 0.33515 0.06829 C 0.34283 0.06759 0.35091 0.06736 0.35885 0.06667 L 0.36549 0.06829 C 0.36731 0.06898 0.3694 0.06991 0.37122 0.06991 C 0.38398 0.06991 0.39674 0.06898 0.4095 0.06829 C 0.42252 0.06597 0.4207 0.06528 0.43789 0.06991 C 0.43945 0.07037 0.44088 0.07222 0.44231 0.07315 C 0.44336 0.07407 0.44453 0.07454 0.4457 0.075 C 0.45325 0.08588 0.44505 0.07569 0.45247 0.08148 C 0.45481 0.08333 0.45924 0.08796 0.45924 0.08819 C 0.46198 0.09352 0.46354 0.09861 0.46718 0.10278 C 0.4694 0.10509 0.47122 0.1088 0.47395 0.10926 L 0.48971 0.11088 C 0.49283 0.11204 0.4957 0.11319 0.49869 0.11435 C 0.50625 0.11667 0.51406 0.11759 0.52122 0.1206 L 0.54166 0.12893 C 0.54492 0.13009 0.54856 0.13079 0.55182 0.13218 C 0.55911 0.13542 0.56601 0.13981 0.57317 0.14375 C 0.5875 0.15093 0.57317 0.14375 0.58567 0.14838 C 0.58789 0.14954 0.5901 0.15093 0.59244 0.15185 C 0.59388 0.15231 0.59557 0.15278 0.597 0.15347 C 0.60286 0.15903 0.59791 0.15532 0.60716 0.1581 C 0.61145 0.15949 0.61015 0.16088 0.6151 0.16157 C 0.62031 0.16227 0.62565 0.16273 0.63086 0.16319 C 0.63737 0.16551 0.64205 0.16643 0.64778 0.1713 C 0.64987 0.17315 0.65156 0.17593 0.65338 0.17778 C 0.65547 0.18032 0.65807 0.18218 0.66015 0.18449 C 0.66224 0.18634 0.66406 0.18866 0.66575 0.19097 C 0.67461 0.20255 0.66914 0.19907 0.67591 0.20255 C 0.68073 0.20718 0.68294 0.20833 0.68606 0.21389 C 0.68711 0.21551 0.68763 0.21736 0.68841 0.21875 C 0.6888 0.22037 0.68893 0.22222 0.68945 0.22361 C 0.69088 0.22731 0.69323 0.22986 0.69414 0.23356 C 0.6957 0.24097 0.69453 0.23704 0.69856 0.24514 C 0.69895 0.24676 0.69908 0.24838 0.69961 0.24977 C 0.70013 0.25116 0.70169 0.25162 0.70208 0.25301 C 0.70234 0.25555 0.70143 0.25787 0.70078 0.25972 C 0.7 0.26204 0.69635 0.26505 0.69518 0.2662 C 0.69323 0.27477 0.69544 0.26829 0.69062 0.27454 C 0.68828 0.27755 0.68606 0.28102 0.68398 0.28426 L 0.68177 0.28773 C 0.68086 0.28843 0.68047 0.29028 0.67929 0.29074 C 0.67825 0.2912 0.67708 0.29167 0.67591 0.29236 C 0.67474 0.29329 0.67395 0.29514 0.67265 0.2956 C 0.67044 0.29676 0.6681 0.29676 0.66575 0.29745 C 0.65989 0.29907 0.66158 0.29838 0.65677 0.30093 C 0.65299 0.30023 0.64908 0.30069 0.64544 0.29907 C 0.64205 0.29745 0.63984 0.29421 0.63763 0.29074 " pathEditMode="fixed" rAng="0" ptsTypes="AAAAAAAAAAAAAAAAAAAAAA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162 L 0.00195 -0.00162 C 0.00143 0.01875 0.00143 0.03912 0.00065 0.05949 C 0.00052 0.0625 0 0.06551 -0.00052 0.06829 C -0.00117 0.0713 -0.00195 0.07431 -0.00299 0.07708 C -0.00508 0.08171 -0.00937 0.08912 -0.01289 0.09236 C -0.01406 0.09329 -0.01536 0.09352 -0.01654 0.09445 C -0.01823 0.09583 -0.01979 0.09769 -0.02148 0.09884 C -0.02383 0.10046 -0.02643 0.10139 -0.02891 0.10324 C -0.03255 0.10579 -0.03633 0.10857 -0.03997 0.11204 C -0.05117 0.12246 -0.06211 0.1338 -0.07318 0.14468 C -0.08568 0.15741 -0.1082 0.18241 -0.11862 0.19074 C -0.12318 0.19421 -0.12747 0.19838 -0.13216 0.20162 C -0.1362 0.2044 -0.14023 0.20648 -0.1444 0.2081 C -0.17005 0.21875 -0.16914 0.2169 -0.19609 0.2213 C -0.20065 0.22199 -0.20508 0.22222 -0.20964 0.22338 C -0.21211 0.22431 -0.21445 0.225 -0.21693 0.2257 C -0.22031 0.22639 -0.22357 0.22708 -0.22682 0.22778 L -0.23542 0.23009 C -0.2526 0.24236 -0.22839 0.22593 -0.25013 0.23658 C -0.25195 0.2375 -0.25339 0.23958 -0.25508 0.24097 C -0.25625 0.2419 -0.25768 0.24213 -0.25885 0.24306 C -0.26732 0.2507 -0.25716 0.24514 -0.26745 0.24977 C -0.26901 0.25116 -0.27057 0.25301 -0.27227 0.25417 C -0.27396 0.25509 -0.27565 0.25556 -0.27721 0.25625 C -0.29102 0.26296 -0.2806 0.25903 -0.2944 0.26273 C -0.31146 0.26736 -0.29336 0.26412 -0.32513 0.26713 C -0.32682 0.26783 -0.32852 0.26875 -0.33008 0.26945 C -0.33216 0.27014 -0.33424 0.27037 -0.3362 0.27153 C -0.33763 0.27246 -0.33854 0.27477 -0.33997 0.27593 C -0.34232 0.27778 -0.34492 0.27894 -0.34727 0.28033 L -0.35469 0.28472 C -0.35599 0.28542 -0.35716 0.28658 -0.35833 0.28681 L -0.36823 0.28912 C -0.36992 0.28982 -0.37161 0.29005 -0.37318 0.29121 C -0.37448 0.29236 -0.37539 0.29491 -0.37682 0.2956 C -0.38047 0.29722 -0.38424 0.29699 -0.38789 0.29769 C -0.38919 0.29699 -0.39284 0.2956 -0.39154 0.2956 C -0.38984 0.2956 -0.38828 0.29699 -0.38672 0.29769 C -0.38424 0.29908 -0.3793 0.30208 -0.3793 0.30208 L -0.36823 0.31528 C -0.36706 0.31667 -0.36589 0.31875 -0.36458 0.31968 L -0.35716 0.32408 C -0.35599 0.32477 -0.35482 0.32593 -0.35352 0.32616 C -0.34661 0.32755 -0.34258 0.32778 -0.3362 0.33056 C -0.33503 0.33125 -0.33385 0.33195 -0.33255 0.33287 C -0.32943 0.33658 -0.32878 0.33796 -0.32513 0.33935 C -0.32435 0.33958 -0.32357 0.33935 -0.32279 0.33935 " pathEditMode="relative" ptsTypes="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4467 L 0.00208 -0.04444 C -0.00078 -0.04398 -0.00391 -0.0456 -0.00664 -0.04259 C -0.00755 -0.0412 -0.00729 -0.03727 -0.00755 -0.03472 C -0.00807 -0.03078 -0.0082 -0.02754 -0.00846 -0.02384 C -0.00638 -3.33333E-6 -0.00938 -0.02939 -0.00469 0.00533 C -0.00417 0.00857 -0.0043 0.01273 -0.00365 0.01598 C -0.00326 0.01829 -0.00234 0.01922 -0.00169 0.0213 C -0.00104 0.02361 -0.00039 0.02639 0.00013 0.02917 C 0.00078 0.03241 0.00117 0.03681 0.00208 0.03982 C 0.00495 0.04931 0.0099 0.06111 0.0138 0.06922 C 0.01562 0.07269 0.01758 0.0757 0.01966 0.07963 C 0.02266 0.08565 0.02578 0.09098 0.02838 0.09838 C 0.02995 0.10232 0.03138 0.10741 0.0332 0.11135 C 0.03529 0.11574 0.03776 0.11829 0.03997 0.12199 C 0.04427 0.12963 0.04857 0.1375 0.05273 0.14584 C 0.05404 0.14838 0.05521 0.15162 0.05664 0.15371 C 0.05781 0.15556 0.05911 0.15533 0.06055 0.15625 C 0.06211 0.15811 0.0638 0.15973 0.06536 0.16158 C 0.06628 0.1632 0.06719 0.16574 0.06823 0.1669 C 0.07279 0.17338 0.07279 0.17061 0.07708 0.17778 C 0.08737 0.19537 0.07383 0.17662 0.08581 0.19098 C 0.08711 0.1926 0.08841 0.19422 0.08971 0.1963 C 0.09062 0.19792 0.09141 0.2007 0.09258 0.20162 C 0.09479 0.20324 0.097 0.20394 0.09935 0.20417 C 0.11211 0.20556 0.12474 0.20625 0.13737 0.20695 C 0.13867 0.20764 0.1401 0.20764 0.14128 0.20949 C 0.15052 0.22199 0.14375 0.21783 0.15 0.22269 C 0.15443 0.22616 0.15443 0.22547 0.1599 0.22801 C 0.16133 0.22871 0.16302 0.22963 0.16471 0.23079 C 0.17148 0.23496 0.16575 0.23148 0.17148 0.23611 C 0.17266 0.23681 0.17396 0.23773 0.17539 0.23866 C 0.1763 0.24028 0.17721 0.2419 0.17825 0.24398 C 0.17956 0.24723 0.18216 0.25463 0.18216 0.25486 L 0.18424 0.27084 " pathEditMode="relative" rAng="0" ptsTypes="AAAAAAAAAAAAAAAAAAAAAAAAAAAAAAAAA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0.00301 L 0.00404 0.00301 C 0.00508 0.02083 0.00625 0.02592 0.00404 0.04444 C 0.00365 0.04768 0.00287 0.05092 0.00157 0.05324 C -0.00221 0.05972 -0.0108 0.07083 -0.0108 0.07083 C -0.0181 0.0699 -0.02552 0.07014 -0.03294 0.06852 C -0.03541 0.06805 -0.03776 0.06551 -0.04023 0.06412 C -0.04635 0.06088 -0.05429 0.05926 -0.05989 0.05764 C -0.09258 0.02569 -0.09713 0.03217 -0.11523 -0.01667 C -0.12057 -0.03125 -0.12461 -0.04699 -0.12877 -0.06273 C -0.13034 -0.06829 -0.13138 -0.07431 -0.13255 -0.0801 C -0.13346 -0.08519 -0.13294 -0.09144 -0.13502 -0.09537 C -0.13672 -0.09885 -0.13984 -0.09838 -0.14231 -0.09977 C -0.14362 -0.10047 -0.14479 -0.10162 -0.14609 -0.10209 C -0.18659 -0.11111 -0.16562 -0.10787 -0.20872 -0.11065 C -0.2125 -0.10926 -0.21627 -0.10834 -0.21979 -0.10648 C -0.22409 -0.10394 -0.22799 -0.10047 -0.23216 -0.09769 C -0.23333 -0.09676 -0.23463 -0.09607 -0.2358 -0.09537 C -0.24726 -0.10278 -0.25872 -0.12408 -0.27018 -0.11736 C -0.27396 -0.11505 -0.27773 -0.11343 -0.28125 -0.11065 C -0.28177 -0.11042 -0.28971 -0.10186 -0.29114 -0.09977 C -0.29244 -0.09792 -0.29336 -0.09491 -0.29479 -0.09329 C -0.30338 -0.08311 -0.29362 -0.10857 -0.30833 -0.08241 C -0.31172 -0.07639 -0.30976 -0.07871 -0.31445 -0.0757 C -0.31575 -0.07292 -0.31679 -0.06968 -0.31823 -0.06713 C -0.31927 -0.06459 -0.32096 -0.06297 -0.32187 -0.06042 C -0.32825 -0.04352 -0.31797 -0.0632 -0.32552 -0.04954 C -0.32643 -0.04514 -0.32591 -0.03889 -0.32799 -0.03635 C -0.32929 -0.03496 -0.33034 -0.03287 -0.33177 -0.03195 C -0.33372 -0.03079 -0.3358 -0.03056 -0.33789 -0.02986 C -0.33958 -0.02917 -0.34114 -0.02848 -0.34284 -0.02778 C -0.34427 -0.01945 -0.34349 -0.02315 -0.34518 -0.01667 " pathEditMode="relative" ptsTypes="AAAAAAAAAAAAAAAAAAAAAAAAAAAAAA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0.00139 L -0.02396 -0.00139 C -0.0224 0.00532 -0.02096 0.01203 -0.01914 0.01828 C -0.01849 0.0206 -0.01719 0.02245 -0.01667 0.025 C -0.01562 0.02916 -0.01602 0.03472 -0.01419 0.03796 C -0.01341 0.03958 -0.01263 0.0412 -0.01172 0.04236 C -0.00872 0.04676 -0.00443 0.05069 -0.00065 0.05115 L 0.01536 0.05347 C 0.02435 0.05254 0.03333 0.05231 0.04232 0.05115 C 0.0444 0.05092 0.04648 0.04953 0.04857 0.04907 C 0.05182 0.04814 0.05508 0.04768 0.05833 0.04676 C 0.06081 0.04606 0.06328 0.04537 0.06576 0.04467 C 0.06862 0.04236 0.07135 0.03958 0.07435 0.03796 C 0.08229 0.03379 0.08008 0.03796 0.08659 0.03356 C 0.08841 0.03263 0.08984 0.03055 0.09154 0.02939 C 0.10273 0.02106 0.09922 0.0243 0.11003 0.01828 C 0.11367 0.0162 0.11745 0.01388 0.12109 0.0118 C 0.12227 0.01111 0.1237 0.01088 0.12474 0.00949 C 0.12956 0.00393 0.12708 0.00601 0.13216 0.00301 C 0.13464 0.00023 0.13672 -0.00394 0.13958 -0.00579 C 0.14622 -0.00973 0.14023 -0.00579 0.14818 -0.01227 C 0.15182 -0.01528 0.1556 -0.01783 0.15925 -0.02107 C 0.16055 -0.02223 0.16159 -0.02431 0.16289 -0.02547 C 0.16966 -0.03079 0.16979 -0.02894 0.17643 -0.03195 C 0.1776 -0.03241 0.17891 -0.03334 0.18008 -0.03403 C 0.18542 -0.03334 0.19089 -0.0338 0.19609 -0.03195 C 0.19727 -0.03149 0.1974 -0.02778 0.19857 -0.02755 C 0.20052 -0.02709 0.20833 -0.03079 0.21081 -0.03195 C 0.21406 -0.03565 0.21758 -0.03889 0.2207 -0.04283 C 0.23138 -0.05672 0.23971 -0.06806 0.25013 -0.0801 C 0.27396 -0.10718 0.24635 -0.07593 0.26992 -0.09977 C 0.2724 -0.10232 0.27461 -0.10625 0.27721 -0.10857 C 0.27878 -0.10996 0.2806 -0.10973 0.28216 -0.11065 C 0.28633 -0.11343 0.29023 -0.1169 0.2944 -0.11945 L 0.29818 -0.12153 C 0.30182 -0.12084 0.3056 -0.12037 0.30925 -0.11945 C 0.31094 -0.11899 0.3125 -0.11737 0.31419 -0.11737 C 0.32891 -0.11598 0.34362 -0.11574 0.35846 -0.11505 C 0.36042 -0.11436 0.3625 -0.11389 0.36458 -0.11297 C 0.36706 -0.11158 0.37188 -0.10857 0.37188 -0.10857 C 0.37357 -0.10556 0.37487 -0.10209 0.37682 -0.09977 C 0.3793 -0.09676 0.38242 -0.09514 0.38425 -0.09098 C 0.38867 -0.08056 0.38646 -0.08496 0.39036 -0.07778 C 0.39076 -0.07362 0.39167 -0.06922 0.39167 -0.06482 C 0.39167 -0.03357 0.3905 -0.05301 0.38919 -0.03195 C 0.38893 -0.02917 0.38919 -0.02616 0.38919 -0.02315 " pathEditMode="relative" ptsTypes="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D5DEEC"/>
            </a:gs>
            <a:gs pos="4000">
              <a:schemeClr val="bg1">
                <a:lumMod val="9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455988" y="95250"/>
            <a:ext cx="8562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66"/>
                </a:solidFill>
                <a:latin typeface="Trebuchet MS" pitchFamily="34" charset="0"/>
              </a:rPr>
              <a:t>Прочитай слова. Выбери </a:t>
            </a:r>
            <a:r>
              <a:rPr lang="ru-RU" sz="2400" b="1">
                <a:solidFill>
                  <a:srgbClr val="FF0066"/>
                </a:solidFill>
              </a:rPr>
              <a:t>те, в которых </a:t>
            </a:r>
            <a:r>
              <a:rPr lang="ru-RU" sz="2400" b="1">
                <a:solidFill>
                  <a:srgbClr val="FF0066"/>
                </a:solidFill>
                <a:latin typeface="Trebuchet MS" pitchFamily="34" charset="0"/>
              </a:rPr>
              <a:t> согласных звуков больше, чем гласных. Курс</a:t>
            </a:r>
            <a:r>
              <a:rPr lang="ru-RU" sz="2400" b="1">
                <a:solidFill>
                  <a:srgbClr val="FF0066"/>
                </a:solidFill>
              </a:rPr>
              <a:t>ор</a:t>
            </a:r>
            <a:r>
              <a:rPr lang="ru-RU" sz="2400" b="1">
                <a:solidFill>
                  <a:srgbClr val="FF0066"/>
                </a:solidFill>
                <a:latin typeface="Trebuchet MS" pitchFamily="34" charset="0"/>
              </a:rPr>
              <a:t>ом убери лишние лепестки.</a:t>
            </a:r>
          </a:p>
        </p:txBody>
      </p:sp>
      <p:sp>
        <p:nvSpPr>
          <p:cNvPr id="4" name="Овал 3"/>
          <p:cNvSpPr/>
          <p:nvPr/>
        </p:nvSpPr>
        <p:spPr>
          <a:xfrm>
            <a:off x="6648450" y="3405188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19151920">
            <a:off x="7188200" y="2201863"/>
            <a:ext cx="2357438" cy="9286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вещь</a:t>
            </a:r>
          </a:p>
        </p:txBody>
      </p:sp>
      <p:sp>
        <p:nvSpPr>
          <p:cNvPr id="6" name="Овал 5"/>
          <p:cNvSpPr/>
          <p:nvPr/>
        </p:nvSpPr>
        <p:spPr>
          <a:xfrm rot="2413762">
            <a:off x="4692650" y="2266950"/>
            <a:ext cx="2357438" cy="9286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ягода</a:t>
            </a:r>
          </a:p>
        </p:txBody>
      </p:sp>
      <p:sp>
        <p:nvSpPr>
          <p:cNvPr id="8" name="Овал 7"/>
          <p:cNvSpPr/>
          <p:nvPr/>
        </p:nvSpPr>
        <p:spPr>
          <a:xfrm rot="19016513">
            <a:off x="4713288" y="4600575"/>
            <a:ext cx="2357437" cy="9286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небо</a:t>
            </a:r>
          </a:p>
        </p:txBody>
      </p:sp>
      <p:sp>
        <p:nvSpPr>
          <p:cNvPr id="9" name="Овал 8"/>
          <p:cNvSpPr/>
          <p:nvPr/>
        </p:nvSpPr>
        <p:spPr>
          <a:xfrm rot="5400000">
            <a:off x="5891213" y="1751013"/>
            <a:ext cx="2357437" cy="9286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Яша</a:t>
            </a:r>
          </a:p>
        </p:txBody>
      </p:sp>
      <p:sp>
        <p:nvSpPr>
          <p:cNvPr id="10" name="Овал 9"/>
          <p:cNvSpPr/>
          <p:nvPr/>
        </p:nvSpPr>
        <p:spPr>
          <a:xfrm rot="5400000">
            <a:off x="5938838" y="5057775"/>
            <a:ext cx="2357438" cy="9286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кристалл</a:t>
            </a:r>
          </a:p>
        </p:txBody>
      </p:sp>
      <p:sp>
        <p:nvSpPr>
          <p:cNvPr id="11" name="Овал 10"/>
          <p:cNvSpPr/>
          <p:nvPr/>
        </p:nvSpPr>
        <p:spPr>
          <a:xfrm>
            <a:off x="4241800" y="3389313"/>
            <a:ext cx="2357438" cy="9286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яблоко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7672388" y="3389313"/>
            <a:ext cx="2357437" cy="9286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зима</a:t>
            </a:r>
          </a:p>
        </p:txBody>
      </p:sp>
      <p:sp>
        <p:nvSpPr>
          <p:cNvPr id="13" name="Овал 12"/>
          <p:cNvSpPr/>
          <p:nvPr/>
        </p:nvSpPr>
        <p:spPr>
          <a:xfrm rot="2560966">
            <a:off x="7202488" y="4573588"/>
            <a:ext cx="2357437" cy="9286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юла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27390" r="22667"/>
          <a:stretch/>
        </p:blipFill>
        <p:spPr>
          <a:xfrm>
            <a:off x="0" y="279400"/>
            <a:ext cx="3455988" cy="6578600"/>
          </a:xfrm>
          <a:prstGeom prst="rect">
            <a:avLst/>
          </a:prstGeom>
          <a:gradFill>
            <a:gsLst>
              <a:gs pos="27000">
                <a:srgbClr val="D5DEEC"/>
              </a:gs>
              <a:gs pos="4000">
                <a:schemeClr val="bg1">
                  <a:lumMod val="95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rgbClr val="00B0F0"/>
              </a:gs>
            </a:gsLst>
            <a:lin ang="5400000" scaled="1"/>
          </a:gra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D5DEEC"/>
            </a:gs>
            <a:gs pos="4000">
              <a:schemeClr val="bg1">
                <a:lumMod val="9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9913" y="374650"/>
            <a:ext cx="11331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548235"/>
                </a:solidFill>
                <a:latin typeface="Trebuchet MS" pitchFamily="34" charset="0"/>
              </a:rPr>
              <a:t>Прочитай слова. </a:t>
            </a:r>
            <a:r>
              <a:rPr lang="ru-RU" sz="2800" b="1">
                <a:solidFill>
                  <a:srgbClr val="548235"/>
                </a:solidFill>
              </a:rPr>
              <a:t>Сосчитай, с</a:t>
            </a:r>
            <a:r>
              <a:rPr lang="ru-RU" sz="2800" b="1">
                <a:solidFill>
                  <a:srgbClr val="548235"/>
                </a:solidFill>
                <a:latin typeface="Trebuchet MS" pitchFamily="34" charset="0"/>
              </a:rPr>
              <a:t>колько гласных и согласных </a:t>
            </a:r>
            <a:r>
              <a:rPr lang="ru-RU" sz="2800" b="1">
                <a:solidFill>
                  <a:srgbClr val="548235"/>
                </a:solidFill>
              </a:rPr>
              <a:t>звуков в каждом из них</a:t>
            </a:r>
            <a:r>
              <a:rPr lang="ru-RU" sz="2800" b="1">
                <a:solidFill>
                  <a:srgbClr val="548235"/>
                </a:solidFill>
                <a:latin typeface="Trebuchet MS" pitchFamily="34" charset="0"/>
              </a:rPr>
              <a:t>? Сосчитай и найди ошибки. 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337175" y="1379538"/>
            <a:ext cx="1077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5175" y="1563688"/>
            <a:ext cx="2233613" cy="5699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БУКВАРЬ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7013" y="3944938"/>
            <a:ext cx="2581275" cy="5699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ВЕЛОСИПЕД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87638" y="3944938"/>
            <a:ext cx="2233612" cy="5699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СТРОЙКА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47088" y="1565275"/>
            <a:ext cx="2233612" cy="5699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ЙОД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67250" y="1554163"/>
            <a:ext cx="2233613" cy="568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СОЛНЦЕ</a:t>
            </a: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817563" y="2452688"/>
            <a:ext cx="2127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66"/>
                </a:solidFill>
                <a:latin typeface="Trebuchet MS" pitchFamily="34" charset="0"/>
              </a:rPr>
              <a:t>гласных – 2</a:t>
            </a:r>
          </a:p>
        </p:txBody>
      </p:sp>
      <p:sp>
        <p:nvSpPr>
          <p:cNvPr id="18442" name="Прямоугольник 10"/>
          <p:cNvSpPr>
            <a:spLocks noChangeArrowheads="1"/>
          </p:cNvSpPr>
          <p:nvPr/>
        </p:nvSpPr>
        <p:spPr bwMode="auto">
          <a:xfrm>
            <a:off x="817563" y="3109913"/>
            <a:ext cx="24368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66"/>
                </a:solidFill>
                <a:latin typeface="Trebuchet MS" pitchFamily="34" charset="0"/>
              </a:rPr>
              <a:t>согласных - 5</a:t>
            </a:r>
          </a:p>
        </p:txBody>
      </p:sp>
      <p:sp>
        <p:nvSpPr>
          <p:cNvPr id="18443" name="TextBox 11"/>
          <p:cNvSpPr txBox="1">
            <a:spLocks noChangeArrowheads="1"/>
          </p:cNvSpPr>
          <p:nvPr/>
        </p:nvSpPr>
        <p:spPr bwMode="auto">
          <a:xfrm>
            <a:off x="6478588" y="4914900"/>
            <a:ext cx="3062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66"/>
                </a:solidFill>
                <a:latin typeface="Trebuchet MS" pitchFamily="34" charset="0"/>
              </a:rPr>
              <a:t> гласных – 4</a:t>
            </a:r>
          </a:p>
        </p:txBody>
      </p:sp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2687638" y="4914900"/>
            <a:ext cx="2128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66"/>
                </a:solidFill>
                <a:latin typeface="Trebuchet MS" pitchFamily="34" charset="0"/>
              </a:rPr>
              <a:t>гласных – 2</a:t>
            </a:r>
          </a:p>
        </p:txBody>
      </p:sp>
      <p:sp>
        <p:nvSpPr>
          <p:cNvPr id="18445" name="TextBox 13"/>
          <p:cNvSpPr txBox="1">
            <a:spLocks noChangeArrowheads="1"/>
          </p:cNvSpPr>
          <p:nvPr/>
        </p:nvSpPr>
        <p:spPr bwMode="auto">
          <a:xfrm>
            <a:off x="8447088" y="2452688"/>
            <a:ext cx="21288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66"/>
                </a:solidFill>
                <a:latin typeface="Trebuchet MS" pitchFamily="34" charset="0"/>
              </a:rPr>
              <a:t>гласных – 2</a:t>
            </a:r>
          </a:p>
        </p:txBody>
      </p:sp>
      <p:sp>
        <p:nvSpPr>
          <p:cNvPr id="18446" name="TextBox 14"/>
          <p:cNvSpPr txBox="1">
            <a:spLocks noChangeArrowheads="1"/>
          </p:cNvSpPr>
          <p:nvPr/>
        </p:nvSpPr>
        <p:spPr bwMode="auto">
          <a:xfrm>
            <a:off x="4651375" y="2459038"/>
            <a:ext cx="21288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66"/>
                </a:solidFill>
                <a:latin typeface="Trebuchet MS" pitchFamily="34" charset="0"/>
              </a:rPr>
              <a:t>гласных – 2</a:t>
            </a:r>
          </a:p>
        </p:txBody>
      </p:sp>
      <p:sp>
        <p:nvSpPr>
          <p:cNvPr id="18447" name="Прямоугольник 15"/>
          <p:cNvSpPr>
            <a:spLocks noChangeArrowheads="1"/>
          </p:cNvSpPr>
          <p:nvPr/>
        </p:nvSpPr>
        <p:spPr bwMode="auto">
          <a:xfrm>
            <a:off x="6443663" y="5503863"/>
            <a:ext cx="254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66"/>
                </a:solidFill>
                <a:latin typeface="Trebuchet MS" pitchFamily="34" charset="0"/>
              </a:rPr>
              <a:t> согласных - 5</a:t>
            </a:r>
          </a:p>
        </p:txBody>
      </p:sp>
      <p:sp>
        <p:nvSpPr>
          <p:cNvPr id="18448" name="Прямоугольник 16"/>
          <p:cNvSpPr>
            <a:spLocks noChangeArrowheads="1"/>
          </p:cNvSpPr>
          <p:nvPr/>
        </p:nvSpPr>
        <p:spPr bwMode="auto">
          <a:xfrm>
            <a:off x="2687638" y="5565775"/>
            <a:ext cx="24368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66"/>
                </a:solidFill>
                <a:latin typeface="Trebuchet MS" pitchFamily="34" charset="0"/>
              </a:rPr>
              <a:t>согласных - 5</a:t>
            </a:r>
          </a:p>
        </p:txBody>
      </p:sp>
      <p:sp>
        <p:nvSpPr>
          <p:cNvPr id="18449" name="Прямоугольник 17"/>
          <p:cNvSpPr>
            <a:spLocks noChangeArrowheads="1"/>
          </p:cNvSpPr>
          <p:nvPr/>
        </p:nvSpPr>
        <p:spPr bwMode="auto">
          <a:xfrm>
            <a:off x="8440738" y="3149600"/>
            <a:ext cx="2436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66"/>
                </a:solidFill>
                <a:latin typeface="Trebuchet MS" pitchFamily="34" charset="0"/>
              </a:rPr>
              <a:t>согласных - 1</a:t>
            </a:r>
          </a:p>
        </p:txBody>
      </p:sp>
      <p:sp>
        <p:nvSpPr>
          <p:cNvPr id="18450" name="Прямоугольник 18"/>
          <p:cNvSpPr>
            <a:spLocks noChangeArrowheads="1"/>
          </p:cNvSpPr>
          <p:nvPr/>
        </p:nvSpPr>
        <p:spPr bwMode="auto">
          <a:xfrm>
            <a:off x="4667250" y="3149600"/>
            <a:ext cx="2436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66"/>
                </a:solidFill>
                <a:latin typeface="Trebuchet MS" pitchFamily="34" charset="0"/>
              </a:rPr>
              <a:t>согласных - </a:t>
            </a:r>
            <a:r>
              <a:rPr lang="en-US" sz="2800">
                <a:solidFill>
                  <a:srgbClr val="FF0066"/>
                </a:solidFill>
                <a:latin typeface="Trebuchet MS" pitchFamily="34" charset="0"/>
              </a:rPr>
              <a:t>3</a:t>
            </a:r>
            <a:endParaRPr lang="ru-RU" sz="2800">
              <a:solidFill>
                <a:srgbClr val="FF0066"/>
              </a:solidFill>
              <a:latin typeface="Trebuchet MS" pitchFamily="34" charset="0"/>
            </a:endParaRPr>
          </a:p>
        </p:txBody>
      </p:sp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 flipH="1">
            <a:off x="2817813" y="3149600"/>
            <a:ext cx="436562" cy="482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32100" y="2574925"/>
            <a:ext cx="3079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4</a:t>
            </a:r>
          </a:p>
        </p:txBody>
      </p: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 flipH="1">
            <a:off x="10139363" y="2462213"/>
            <a:ext cx="436562" cy="4810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/>
          </p:cNvCxnSpPr>
          <p:nvPr/>
        </p:nvCxnSpPr>
        <p:spPr>
          <a:xfrm flipH="1">
            <a:off x="10440988" y="3190875"/>
            <a:ext cx="436562" cy="482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372725" y="2652713"/>
            <a:ext cx="3079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48875" y="1936750"/>
            <a:ext cx="2492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8441" grpId="0"/>
      <p:bldP spid="18442" grpId="0"/>
      <p:bldP spid="18443" grpId="0"/>
      <p:bldP spid="18444" grpId="0"/>
      <p:bldP spid="18445" grpId="0"/>
      <p:bldP spid="18446" grpId="0"/>
      <p:bldP spid="18447" grpId="0"/>
      <p:bldP spid="18448" grpId="0"/>
      <p:bldP spid="18449" grpId="0"/>
      <p:bldP spid="18450" grpId="0"/>
      <p:bldP spid="25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202</Words>
  <Application>Microsoft Office PowerPoint</Application>
  <PresentationFormat>Широкоэкранный</PresentationFormat>
  <Paragraphs>44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Trebuchet MS</vt:lpstr>
      <vt:lpstr>Тема Office</vt:lpstr>
      <vt:lpstr>Незнайка   на планете   «Фонетика»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Незнайка   на планете   «Фонетика»</dc:title>
  <dc:creator>алексей петров</dc:creator>
  <cp:lastModifiedBy>алексей петров</cp:lastModifiedBy>
  <cp:revision>30</cp:revision>
  <dcterms:created xsi:type="dcterms:W3CDTF">2020-03-12T11:13:51Z</dcterms:created>
  <dcterms:modified xsi:type="dcterms:W3CDTF">2020-03-18T06:38:11Z</dcterms:modified>
</cp:coreProperties>
</file>