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5"/>
  </p:notesMasterIdLst>
  <p:handoutMasterIdLst>
    <p:handoutMasterId r:id="rId26"/>
  </p:handoutMasterIdLst>
  <p:sldIdLst>
    <p:sldId id="354" r:id="rId2"/>
    <p:sldId id="355" r:id="rId3"/>
    <p:sldId id="356" r:id="rId4"/>
    <p:sldId id="265" r:id="rId5"/>
    <p:sldId id="267" r:id="rId6"/>
    <p:sldId id="264" r:id="rId7"/>
    <p:sldId id="268" r:id="rId8"/>
    <p:sldId id="361" r:id="rId9"/>
    <p:sldId id="379" r:id="rId10"/>
    <p:sldId id="380" r:id="rId11"/>
    <p:sldId id="319" r:id="rId12"/>
    <p:sldId id="334" r:id="rId13"/>
    <p:sldId id="335" r:id="rId14"/>
    <p:sldId id="336" r:id="rId15"/>
    <p:sldId id="339" r:id="rId16"/>
    <p:sldId id="342" r:id="rId17"/>
    <p:sldId id="343" r:id="rId18"/>
    <p:sldId id="351" r:id="rId19"/>
    <p:sldId id="377" r:id="rId20"/>
    <p:sldId id="322" r:id="rId21"/>
    <p:sldId id="323" r:id="rId22"/>
    <p:sldId id="381" r:id="rId23"/>
    <p:sldId id="296" r:id="rId24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  <p:clrMru>
    <a:srgbClr val="4D485B"/>
    <a:srgbClr val="DEDEDD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0665" autoAdjust="0"/>
    <p:restoredTop sz="94660"/>
  </p:normalViewPr>
  <p:slideViewPr>
    <p:cSldViewPr>
      <p:cViewPr varScale="1">
        <p:scale>
          <a:sx n="94" d="100"/>
          <a:sy n="94" d="100"/>
        </p:scale>
        <p:origin x="-66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ru-RU"/>
          </a:p>
        </p:txBody>
      </p:sp>
      <p:sp>
        <p:nvSpPr>
          <p:cNvPr id="8704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56A339FF-C3B3-45A5-A0FB-61D3A91923CE}" type="datetimeFigureOut">
              <a:rPr lang="ru-RU"/>
              <a:pPr/>
              <a:t>20.02.2016</a:t>
            </a:fld>
            <a:endParaRPr lang="ru-RU"/>
          </a:p>
        </p:txBody>
      </p:sp>
      <p:sp>
        <p:nvSpPr>
          <p:cNvPr id="8704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ru-RU"/>
          </a:p>
        </p:txBody>
      </p:sp>
      <p:sp>
        <p:nvSpPr>
          <p:cNvPr id="8704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AB47F1D-03ED-4B2C-BA90-8D864346A7F4}" type="slidenum">
              <a:rPr lang="ru-RU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7680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816542BA-6F32-4E1D-B6AE-BF0A2F472A05}" type="datetimeFigureOut">
              <a:rPr lang="ru-RU" altLang="ru-RU"/>
              <a:pPr>
                <a:defRPr/>
              </a:pPr>
              <a:t>20.02.2016</a:t>
            </a:fld>
            <a:endParaRPr lang="ru-RU" altLang="ru-RU"/>
          </a:p>
        </p:txBody>
      </p:sp>
      <p:sp>
        <p:nvSpPr>
          <p:cNvPr id="1434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680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noProof="0" smtClean="0"/>
              <a:t>Образец текста</a:t>
            </a:r>
          </a:p>
          <a:p>
            <a:pPr lvl="1"/>
            <a:r>
              <a:rPr lang="ru-RU" altLang="ru-RU" noProof="0" smtClean="0"/>
              <a:t>Второй уровень</a:t>
            </a:r>
          </a:p>
          <a:p>
            <a:pPr lvl="2"/>
            <a:r>
              <a:rPr lang="ru-RU" altLang="ru-RU" noProof="0" smtClean="0"/>
              <a:t>Третий уровень</a:t>
            </a:r>
          </a:p>
          <a:p>
            <a:pPr lvl="3"/>
            <a:r>
              <a:rPr lang="ru-RU" altLang="ru-RU" noProof="0" smtClean="0"/>
              <a:t>Четвертый уровень</a:t>
            </a:r>
          </a:p>
          <a:p>
            <a:pPr lvl="4"/>
            <a:r>
              <a:rPr lang="ru-RU" altLang="ru-RU" noProof="0" smtClean="0"/>
              <a:t>Пятый уровень</a:t>
            </a:r>
          </a:p>
        </p:txBody>
      </p:sp>
      <p:sp>
        <p:nvSpPr>
          <p:cNvPr id="7680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7680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/>
            <a:ext uri="{91240B29-F687-4F45-9708-019B960494DF}"/>
            <a:ext uri="{AF507438-7753-43E0-B8FC-AC1667EBCBE1}"/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panose="020B0604020202020204" pitchFamily="34" charset="0"/>
              </a:defRPr>
            </a:lvl1pPr>
          </a:lstStyle>
          <a:p>
            <a:pPr>
              <a:defRPr/>
            </a:pPr>
            <a:fld id="{3B75581B-A558-4782-9618-8232B923756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Rectangle 3"/>
          <p:cNvSpPr txBox="1">
            <a:spLocks noGrp="1" noChangeArrowheads="1"/>
          </p:cNvSpPr>
          <p:nvPr/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r"/>
            <a:fld id="{82D5C071-5163-4864-9573-9C067937DB2F}" type="datetime1">
              <a:rPr lang="ru-RU" altLang="ru-RU" sz="1200"/>
              <a:pPr algn="r"/>
              <a:t>20.02.2016</a:t>
            </a:fld>
            <a:endParaRPr lang="ru-RU" altLang="ru-RU" sz="1200"/>
          </a:p>
        </p:txBody>
      </p:sp>
      <p:sp>
        <p:nvSpPr>
          <p:cNvPr id="16386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9EF022DF-0CDA-4BAB-A4A6-924B3BC2024F}" type="slidenum">
              <a:rPr lang="ru-RU" altLang="ru-RU" sz="1200"/>
              <a:pPr algn="r"/>
              <a:t>1</a:t>
            </a:fld>
            <a:endParaRPr lang="ru-RU" altLang="ru-RU" sz="1200"/>
          </a:p>
        </p:txBody>
      </p:sp>
      <p:sp>
        <p:nvSpPr>
          <p:cNvPr id="163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638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ru-RU" altLang="ru-RU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C:\Users\днс\Documents\PR\Семинар по медиаплану\плашка 4.jpg"/>
          <p:cNvPicPr>
            <a:picLocks noChangeAspect="1" noChangeArrowheads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2046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>
            <a:lvl1pPr>
              <a:defRPr>
                <a:solidFill>
                  <a:srgbClr val="4D485B"/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rgbClr val="4D485B"/>
                </a:solidFill>
                <a:latin typeface="Arial" pitchFamily="34" charset="0"/>
                <a:cs typeface="Arial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 smtClean="0"/>
              <a:t>Образец подзаголовка</a:t>
            </a:r>
            <a:endParaRPr lang="ru-RU" dirty="0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AFEB70-DD2D-4163-AD68-9B0D14F90FB0}" type="datetimeFigureOut">
              <a:rPr lang="ru-RU"/>
              <a:pPr>
                <a:defRPr/>
              </a:pPr>
              <a:t>20.02.2016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907780-C75D-40B1-9CA9-D715489477C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>
                <a:latin typeface="Arial" pitchFamily="34" charset="0"/>
                <a:cs typeface="Arial" pitchFamily="34" charset="0"/>
              </a:defRPr>
            </a:lvl1pPr>
            <a:lvl2pPr>
              <a:defRPr>
                <a:latin typeface="Arial" pitchFamily="34" charset="0"/>
                <a:cs typeface="Arial" pitchFamily="34" charset="0"/>
              </a:defRPr>
            </a:lvl2pPr>
            <a:lvl3pPr>
              <a:defRPr>
                <a:latin typeface="Arial" pitchFamily="34" charset="0"/>
                <a:cs typeface="Arial" pitchFamily="34" charset="0"/>
              </a:defRPr>
            </a:lvl3pPr>
            <a:lvl4pPr>
              <a:defRPr>
                <a:latin typeface="Arial" pitchFamily="34" charset="0"/>
                <a:cs typeface="Arial" pitchFamily="34" charset="0"/>
              </a:defRPr>
            </a:lvl4pPr>
            <a:lvl5pPr>
              <a:defRPr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2FD75E-8EDB-4058-98E4-F6DCA3EAECFF}" type="datetimeFigureOut">
              <a:rPr lang="ru-RU"/>
              <a:pPr>
                <a:defRPr/>
              </a:pPr>
              <a:t>20.02.2016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6F6E7A-AA23-4D7E-A9BD-9C26BF68B47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CA7C6D-46B0-4AED-B610-4594E824F5C0}" type="datetimeFigureOut">
              <a:rPr lang="ru-RU"/>
              <a:pPr>
                <a:defRPr/>
              </a:pPr>
              <a:t>20.02.2016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BB4150-F90C-488E-AF34-6B334F33EE1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Заголовок и четыре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sz="quarter"/>
          </p:nvPr>
        </p:nvSpPr>
        <p:spPr>
          <a:xfrm>
            <a:off x="468313" y="549275"/>
            <a:ext cx="8207375" cy="1143000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quarter" idx="1"/>
          </p:nvPr>
        </p:nvSpPr>
        <p:spPr>
          <a:xfrm>
            <a:off x="457200" y="1916113"/>
            <a:ext cx="4038600" cy="202882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4648200" y="1916113"/>
            <a:ext cx="4038600" cy="202882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3"/>
          </p:nvPr>
        </p:nvSpPr>
        <p:spPr>
          <a:xfrm>
            <a:off x="457200" y="4097338"/>
            <a:ext cx="4038600" cy="202882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8200" y="4097338"/>
            <a:ext cx="4038600" cy="2028825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525362-B19C-4160-BDC5-E774AEB28CCE}" type="datetimeFigureOut">
              <a:rPr lang="ru-RU"/>
              <a:pPr>
                <a:defRPr/>
              </a:pPr>
              <a:t>20.02.2016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4F2BB0-6A68-41D5-A07B-4CBE11FA838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764705"/>
            <a:ext cx="8208912" cy="1070992"/>
          </a:xfrm>
        </p:spPr>
        <p:txBody>
          <a:bodyPr>
            <a:noAutofit/>
          </a:bodyPr>
          <a:lstStyle>
            <a:lvl1pPr>
              <a:defRPr sz="4000"/>
            </a:lvl1pPr>
          </a:lstStyle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  <a:lvl2pPr>
              <a:defRPr>
                <a:latin typeface="Arial" pitchFamily="34" charset="0"/>
                <a:cs typeface="Arial" pitchFamily="34" charset="0"/>
              </a:defRPr>
            </a:lvl2pPr>
            <a:lvl3pPr>
              <a:defRPr>
                <a:latin typeface="Arial" pitchFamily="34" charset="0"/>
                <a:cs typeface="Arial" pitchFamily="34" charset="0"/>
              </a:defRPr>
            </a:lvl3pPr>
            <a:lvl4pPr>
              <a:defRPr>
                <a:latin typeface="Arial" pitchFamily="34" charset="0"/>
                <a:cs typeface="Arial" pitchFamily="34" charset="0"/>
              </a:defRPr>
            </a:lvl4pPr>
            <a:lvl5pPr>
              <a:defRPr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E2907E-1C3F-4646-BEF2-4EA1234DCA87}" type="datetimeFigureOut">
              <a:rPr lang="ru-RU"/>
              <a:pPr>
                <a:defRPr/>
              </a:pPr>
              <a:t>20.02.2016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17EC78-15BA-4BDC-A323-992358D81B3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4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  <a:latin typeface="Arial" pitchFamily="34" charset="0"/>
                <a:cs typeface="Arial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dirty="0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4A49C0-D21D-4543-B887-CD8D25719D52}" type="datetimeFigureOut">
              <a:rPr lang="ru-RU"/>
              <a:pPr>
                <a:defRPr/>
              </a:pPr>
              <a:t>20.02.2016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86F139-69AD-460A-9166-005A5FA056B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16833"/>
            <a:ext cx="4038600" cy="4209331"/>
          </a:xfrm>
        </p:spPr>
        <p:txBody>
          <a:bodyPr/>
          <a:lstStyle>
            <a:lvl1pPr>
              <a:defRPr sz="2800">
                <a:latin typeface="Arial" pitchFamily="34" charset="0"/>
                <a:cs typeface="Arial" pitchFamily="34" charset="0"/>
              </a:defRPr>
            </a:lvl1pPr>
            <a:lvl2pPr>
              <a:defRPr sz="2400">
                <a:latin typeface="Arial" pitchFamily="34" charset="0"/>
                <a:cs typeface="Arial" pitchFamily="34" charset="0"/>
              </a:defRPr>
            </a:lvl2pPr>
            <a:lvl3pPr>
              <a:defRPr sz="2000">
                <a:latin typeface="Arial" pitchFamily="34" charset="0"/>
                <a:cs typeface="Arial" pitchFamily="34" charset="0"/>
              </a:defRPr>
            </a:lvl3pPr>
            <a:lvl4pPr>
              <a:defRPr sz="1800">
                <a:latin typeface="Arial" pitchFamily="34" charset="0"/>
                <a:cs typeface="Arial" pitchFamily="34" charset="0"/>
              </a:defRPr>
            </a:lvl4pPr>
            <a:lvl5pPr>
              <a:defRPr sz="1800">
                <a:latin typeface="Arial" pitchFamily="34" charset="0"/>
                <a:cs typeface="Arial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16833"/>
            <a:ext cx="4038600" cy="4209331"/>
          </a:xfrm>
        </p:spPr>
        <p:txBody>
          <a:bodyPr/>
          <a:lstStyle>
            <a:lvl1pPr>
              <a:defRPr sz="2800">
                <a:latin typeface="Arial" pitchFamily="34" charset="0"/>
                <a:cs typeface="Arial" pitchFamily="34" charset="0"/>
              </a:defRPr>
            </a:lvl1pPr>
            <a:lvl2pPr>
              <a:defRPr sz="2400">
                <a:latin typeface="Arial" pitchFamily="34" charset="0"/>
                <a:cs typeface="Arial" pitchFamily="34" charset="0"/>
              </a:defRPr>
            </a:lvl2pPr>
            <a:lvl3pPr>
              <a:defRPr sz="2000">
                <a:latin typeface="Arial" pitchFamily="34" charset="0"/>
                <a:cs typeface="Arial" pitchFamily="34" charset="0"/>
              </a:defRPr>
            </a:lvl3pPr>
            <a:lvl4pPr>
              <a:defRPr sz="1800">
                <a:latin typeface="Arial" pitchFamily="34" charset="0"/>
                <a:cs typeface="Arial" pitchFamily="34" charset="0"/>
              </a:defRPr>
            </a:lvl4pPr>
            <a:lvl5pPr>
              <a:defRPr sz="1800">
                <a:latin typeface="Arial" pitchFamily="34" charset="0"/>
                <a:cs typeface="Arial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2732281-2D77-491E-BB40-A367F4259F0D}" type="datetimeFigureOut">
              <a:rPr lang="ru-RU"/>
              <a:pPr>
                <a:defRPr/>
              </a:pPr>
              <a:t>20.02.2016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985659-D052-4AD2-96A9-32F221E4A71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764705"/>
            <a:ext cx="8280920" cy="1070992"/>
          </a:xfrm>
        </p:spPr>
        <p:txBody>
          <a:bodyPr/>
          <a:lstStyle>
            <a:lvl1pPr>
              <a:defRPr/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7545" y="1916832"/>
            <a:ext cx="4040188" cy="567754"/>
          </a:xfrm>
        </p:spPr>
        <p:txBody>
          <a:bodyPr anchor="b"/>
          <a:lstStyle>
            <a:lvl1pPr marL="0" indent="0">
              <a:buNone/>
              <a:defRPr sz="2400" b="1">
                <a:latin typeface="Arial" pitchFamily="34" charset="0"/>
                <a:cs typeface="Arial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dirty="0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1" y="2564904"/>
            <a:ext cx="4040188" cy="3561258"/>
          </a:xfrm>
        </p:spPr>
        <p:txBody>
          <a:bodyPr/>
          <a:lstStyle>
            <a:lvl1pPr>
              <a:defRPr sz="2400">
                <a:latin typeface="Arial" pitchFamily="34" charset="0"/>
                <a:cs typeface="Arial" pitchFamily="34" charset="0"/>
              </a:defRPr>
            </a:lvl1pPr>
            <a:lvl2pPr>
              <a:defRPr sz="2000">
                <a:latin typeface="Arial" pitchFamily="34" charset="0"/>
                <a:cs typeface="Arial" pitchFamily="34" charset="0"/>
              </a:defRPr>
            </a:lvl2pPr>
            <a:lvl3pPr>
              <a:defRPr sz="1800">
                <a:latin typeface="Arial" pitchFamily="34" charset="0"/>
                <a:cs typeface="Arial" pitchFamily="34" charset="0"/>
              </a:defRPr>
            </a:lvl3pPr>
            <a:lvl4pPr>
              <a:defRPr sz="1600">
                <a:latin typeface="Arial" pitchFamily="34" charset="0"/>
                <a:cs typeface="Arial" pitchFamily="34" charset="0"/>
              </a:defRPr>
            </a:lvl4pPr>
            <a:lvl5pPr>
              <a:defRPr sz="1600">
                <a:latin typeface="Arial" pitchFamily="34" charset="0"/>
                <a:cs typeface="Arial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4010" y="1916832"/>
            <a:ext cx="4041775" cy="567754"/>
          </a:xfrm>
        </p:spPr>
        <p:txBody>
          <a:bodyPr anchor="b"/>
          <a:lstStyle>
            <a:lvl1pPr marL="0" indent="0">
              <a:buNone/>
              <a:defRPr sz="2400" b="1">
                <a:latin typeface="Arial" pitchFamily="34" charset="0"/>
                <a:cs typeface="Arial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dirty="0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6" y="2564904"/>
            <a:ext cx="4041775" cy="3561259"/>
          </a:xfrm>
        </p:spPr>
        <p:txBody>
          <a:bodyPr/>
          <a:lstStyle>
            <a:lvl1pPr>
              <a:defRPr sz="2400">
                <a:latin typeface="Arial" pitchFamily="34" charset="0"/>
                <a:cs typeface="Arial" pitchFamily="34" charset="0"/>
              </a:defRPr>
            </a:lvl1pPr>
            <a:lvl2pPr>
              <a:defRPr sz="2000">
                <a:latin typeface="Arial" pitchFamily="34" charset="0"/>
                <a:cs typeface="Arial" pitchFamily="34" charset="0"/>
              </a:defRPr>
            </a:lvl2pPr>
            <a:lvl3pPr>
              <a:defRPr sz="1800">
                <a:latin typeface="Arial" pitchFamily="34" charset="0"/>
                <a:cs typeface="Arial" pitchFamily="34" charset="0"/>
              </a:defRPr>
            </a:lvl3pPr>
            <a:lvl4pPr>
              <a:defRPr sz="1600">
                <a:latin typeface="Arial" pitchFamily="34" charset="0"/>
                <a:cs typeface="Arial" pitchFamily="34" charset="0"/>
              </a:defRPr>
            </a:lvl4pPr>
            <a:lvl5pPr>
              <a:defRPr sz="1600">
                <a:latin typeface="Arial" pitchFamily="34" charset="0"/>
                <a:cs typeface="Arial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14FB8C-7E8A-4477-B156-A084E605B8C6}" type="datetimeFigureOut">
              <a:rPr lang="ru-RU"/>
              <a:pPr>
                <a:defRPr/>
              </a:pPr>
              <a:t>20.02.2016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FD058F-18DA-4111-A727-ED1584785F1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05814F-C722-497C-8F87-15C3C30DA757}" type="datetimeFigureOut">
              <a:rPr lang="ru-RU"/>
              <a:pPr>
                <a:defRPr/>
              </a:pPr>
              <a:t>20.02.2016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7F21540-749F-4749-89A4-D6594A076E8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CBC436-1653-41EB-806B-4872CF6AE260}" type="datetimeFigureOut">
              <a:rPr lang="ru-RU"/>
              <a:pPr>
                <a:defRPr/>
              </a:pPr>
              <a:t>20.02.2016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F8E87EF-EF85-46B3-B9A0-1658D606A92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764704"/>
            <a:ext cx="7920880" cy="946026"/>
          </a:xfrm>
        </p:spPr>
        <p:txBody>
          <a:bodyPr anchor="b">
            <a:normAutofit/>
          </a:bodyPr>
          <a:lstStyle>
            <a:lvl1pPr algn="ctr">
              <a:defRPr sz="4000" b="1"/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1844825"/>
            <a:ext cx="5111751" cy="4281339"/>
          </a:xfrm>
        </p:spPr>
        <p:txBody>
          <a:bodyPr/>
          <a:lstStyle>
            <a:lvl1pPr>
              <a:defRPr sz="3200">
                <a:solidFill>
                  <a:srgbClr val="4D485B"/>
                </a:solidFill>
                <a:latin typeface="Arial" pitchFamily="34" charset="0"/>
                <a:cs typeface="Arial" pitchFamily="34" charset="0"/>
              </a:defRPr>
            </a:lvl1pPr>
            <a:lvl2pPr>
              <a:defRPr sz="2800">
                <a:solidFill>
                  <a:srgbClr val="4D485B"/>
                </a:solidFill>
                <a:latin typeface="Arial" pitchFamily="34" charset="0"/>
                <a:cs typeface="Arial" pitchFamily="34" charset="0"/>
              </a:defRPr>
            </a:lvl2pPr>
            <a:lvl3pPr>
              <a:defRPr sz="2400">
                <a:solidFill>
                  <a:srgbClr val="4D485B"/>
                </a:solidFill>
                <a:latin typeface="Arial" pitchFamily="34" charset="0"/>
                <a:cs typeface="Arial" pitchFamily="34" charset="0"/>
              </a:defRPr>
            </a:lvl3pPr>
            <a:lvl4pPr>
              <a:defRPr sz="2000">
                <a:solidFill>
                  <a:srgbClr val="4D485B"/>
                </a:solidFill>
                <a:latin typeface="Arial" pitchFamily="34" charset="0"/>
                <a:cs typeface="Arial" pitchFamily="34" charset="0"/>
              </a:defRPr>
            </a:lvl4pPr>
            <a:lvl5pPr>
              <a:defRPr sz="2000">
                <a:solidFill>
                  <a:srgbClr val="4D485B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916833"/>
            <a:ext cx="3008313" cy="4209331"/>
          </a:xfrm>
        </p:spPr>
        <p:txBody>
          <a:bodyPr/>
          <a:lstStyle>
            <a:lvl1pPr marL="0" indent="0">
              <a:buNone/>
              <a:defRPr sz="1400">
                <a:latin typeface="Arial" pitchFamily="34" charset="0"/>
                <a:cs typeface="Arial" pitchFamily="34" charset="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dirty="0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88476A-86D9-45B3-9AB6-4E585E26A7D4}" type="datetimeFigureOut">
              <a:rPr lang="ru-RU"/>
              <a:pPr>
                <a:defRPr/>
              </a:pPr>
              <a:t>20.02.2016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148D3A-E5BF-4D40-926E-E9F5723C60C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6" descr="C:\Users\днс\Documents\PR\Семинар по медиаплану\Рисунок2.jpg"/>
          <p:cNvPicPr>
            <a:picLocks noChangeAspect="1" noChangeArrowheads="1"/>
          </p:cNvPicPr>
          <p:nvPr userDrawn="1"/>
        </p:nvPicPr>
        <p:blipFill>
          <a:blip r:embed="rId2">
            <a:lum contrast="40000"/>
          </a:blip>
          <a:srcRect/>
          <a:stretch>
            <a:fillRect/>
          </a:stretch>
        </p:blipFill>
        <p:spPr bwMode="auto">
          <a:xfrm>
            <a:off x="0" y="908050"/>
            <a:ext cx="9144000" cy="1008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2"/>
          </a:xfrm>
        </p:spPr>
        <p:txBody>
          <a:bodyPr/>
          <a:lstStyle>
            <a:lvl1pPr marL="0" indent="0">
              <a:buNone/>
              <a:defRPr sz="1400">
                <a:latin typeface="Arial" pitchFamily="34" charset="0"/>
                <a:cs typeface="Arial" pitchFamily="34" charset="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dirty="0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1052736"/>
            <a:ext cx="5486400" cy="3674838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6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A0A356-E54A-46D1-8B71-B770AAF0AEF7}" type="datetimeFigureOut">
              <a:rPr lang="ru-RU"/>
              <a:pPr>
                <a:defRPr/>
              </a:pPr>
              <a:t>20.02.2016</a:t>
            </a:fld>
            <a:endParaRPr lang="ru-RU"/>
          </a:p>
        </p:txBody>
      </p:sp>
      <p:sp>
        <p:nvSpPr>
          <p:cNvPr id="7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653CD9-E672-40BE-BCB7-68AA477A7B0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7" descr="C:\Users\днс\Documents\PR\Семинар по медиаплану\плашка 5.jpg"/>
          <p:cNvPicPr>
            <a:picLocks noChangeAspect="1" noChangeArrowheads="1"/>
          </p:cNvPicPr>
          <p:nvPr userDrawn="1"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0" y="0"/>
            <a:ext cx="9144000" cy="2027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6" descr="C:\Users\днс\Documents\PR\Семинар по медиаплану\Рисунок2.jpg"/>
          <p:cNvPicPr>
            <a:picLocks noChangeAspect="1" noChangeArrowheads="1"/>
          </p:cNvPicPr>
          <p:nvPr userDrawn="1"/>
        </p:nvPicPr>
        <p:blipFill>
          <a:blip r:embed="rId15"/>
          <a:srcRect/>
          <a:stretch>
            <a:fillRect/>
          </a:stretch>
        </p:blipFill>
        <p:spPr bwMode="auto">
          <a:xfrm>
            <a:off x="0" y="1916113"/>
            <a:ext cx="9144000" cy="4941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8" name="Заголовок 1"/>
          <p:cNvSpPr>
            <a:spLocks noGrp="1"/>
          </p:cNvSpPr>
          <p:nvPr>
            <p:ph type="title"/>
          </p:nvPr>
        </p:nvSpPr>
        <p:spPr bwMode="auto">
          <a:xfrm>
            <a:off x="468313" y="549275"/>
            <a:ext cx="8207375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endParaRPr lang="ru-RU" altLang="ru-RU" smtClean="0"/>
          </a:p>
        </p:txBody>
      </p:sp>
      <p:sp>
        <p:nvSpPr>
          <p:cNvPr id="1029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916113"/>
            <a:ext cx="8229600" cy="421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CFEFF8BA-6A9F-4AD2-90A0-00A785E6F77C}" type="datetimeFigureOut">
              <a:rPr lang="ru-RU"/>
              <a:pPr>
                <a:defRPr/>
              </a:pPr>
              <a:t>20.02.2016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  <a:latin typeface="Calibri" panose="020F0502020204030204" pitchFamily="34" charset="0"/>
              </a:defRPr>
            </a:lvl1pPr>
          </a:lstStyle>
          <a:p>
            <a:pPr>
              <a:defRPr/>
            </a:pPr>
            <a:fld id="{AF06267B-0D58-485A-A952-64D9E596E15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0" r:id="rId2"/>
    <p:sldLayoutId id="2147483659" r:id="rId3"/>
    <p:sldLayoutId id="2147483658" r:id="rId4"/>
    <p:sldLayoutId id="2147483657" r:id="rId5"/>
    <p:sldLayoutId id="2147483656" r:id="rId6"/>
    <p:sldLayoutId id="2147483655" r:id="rId7"/>
    <p:sldLayoutId id="2147483654" r:id="rId8"/>
    <p:sldLayoutId id="2147483662" r:id="rId9"/>
    <p:sldLayoutId id="2147483653" r:id="rId10"/>
    <p:sldLayoutId id="2147483652" r:id="rId11"/>
    <p:sldLayoutId id="2147483651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rgbClr val="DEDEDD"/>
          </a:solidFill>
          <a:latin typeface="Arial" pitchFamily="34" charset="0"/>
          <a:ea typeface="+mj-ea"/>
          <a:cs typeface="Arial" pitchFamily="3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DEDEDD"/>
          </a:solidFill>
          <a:latin typeface="Arial" charset="0"/>
          <a:cs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DEDEDD"/>
          </a:solidFill>
          <a:latin typeface="Arial" charset="0"/>
          <a:cs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DEDEDD"/>
          </a:solidFill>
          <a:latin typeface="Arial" charset="0"/>
          <a:cs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rgbClr val="DEDEDD"/>
          </a:solidFill>
          <a:latin typeface="Arial" charset="0"/>
          <a:cs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rgbClr val="DEDEDD"/>
          </a:solidFill>
          <a:latin typeface="Arial" charset="0"/>
          <a:cs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rgbClr val="DEDEDD"/>
          </a:solidFill>
          <a:latin typeface="Arial" charset="0"/>
          <a:cs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rgbClr val="DEDEDD"/>
          </a:solidFill>
          <a:latin typeface="Arial" charset="0"/>
          <a:cs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rgbClr val="DEDEDD"/>
          </a:solidFill>
          <a:latin typeface="Arial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rgbClr val="4D485B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rgbClr val="4D485B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rgbClr val="4D485B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rgbClr val="4D485B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rgbClr val="4D485B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7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1.jpeg"/><Relationship Id="rId4" Type="http://schemas.openxmlformats.org/officeDocument/2006/relationships/image" Target="../media/image30.jpe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Дата 3"/>
          <p:cNvSpPr txBox="1">
            <a:spLocks noGrp="1"/>
          </p:cNvSpPr>
          <p:nvPr/>
        </p:nvSpPr>
        <p:spPr>
          <a:xfrm>
            <a:off x="457200" y="6356350"/>
            <a:ext cx="2133600" cy="365125"/>
          </a:xfrm>
          <a:prstGeom prst="rect">
            <a:avLst/>
          </a:prstGeom>
          <a:noFill/>
        </p:spPr>
        <p:txBody>
          <a:bodyPr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fld id="{0EBEC990-390C-4E56-8685-A8934F3396CC}" type="datetime1">
              <a:rPr lang="ru-RU" sz="1200">
                <a:solidFill>
                  <a:schemeClr val="tx1">
                    <a:tint val="75000"/>
                  </a:schemeClr>
                </a:solidFill>
                <a:latin typeface="+mn-lt"/>
              </a:rPr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t>20.02.2016</a:t>
            </a:fld>
            <a:endParaRPr lang="ru-RU" sz="1200">
              <a:solidFill>
                <a:schemeClr val="tx1">
                  <a:tint val="75000"/>
                </a:schemeClr>
              </a:solidFill>
              <a:latin typeface="+mn-lt"/>
            </a:endParaRPr>
          </a:p>
        </p:txBody>
      </p:sp>
      <p:sp>
        <p:nvSpPr>
          <p:cNvPr id="15362" name="Номер слайда 5"/>
          <p:cNvSpPr txBox="1">
            <a:spLocks noGrp="1"/>
          </p:cNvSpPr>
          <p:nvPr/>
        </p:nvSpPr>
        <p:spPr bwMode="auto">
          <a:xfrm>
            <a:off x="6553200" y="6356350"/>
            <a:ext cx="21336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/>
            <a:fld id="{62C43113-4FCF-4F46-A4AA-45CEDEF93E0C}" type="slidenum">
              <a:rPr lang="ru-RU" altLang="ru-RU" sz="1200">
                <a:solidFill>
                  <a:srgbClr val="898989"/>
                </a:solidFill>
                <a:latin typeface="Calibri" pitchFamily="34" charset="0"/>
              </a:rPr>
              <a:pPr algn="r"/>
              <a:t>1</a:t>
            </a:fld>
            <a:endParaRPr lang="ru-RU" altLang="ru-RU" sz="1200">
              <a:solidFill>
                <a:srgbClr val="898989"/>
              </a:solidFill>
              <a:latin typeface="Calibri" pitchFamily="34" charset="0"/>
            </a:endParaRPr>
          </a:p>
        </p:txBody>
      </p:sp>
      <p:sp>
        <p:nvSpPr>
          <p:cNvPr id="15363" name="Заголовок 1"/>
          <p:cNvSpPr>
            <a:spLocks noGrp="1"/>
          </p:cNvSpPr>
          <p:nvPr>
            <p:ph type="ctrTitle" idx="4294967295"/>
          </p:nvPr>
        </p:nvSpPr>
        <p:spPr>
          <a:xfrm>
            <a:off x="250825" y="2205038"/>
            <a:ext cx="8569325" cy="1395412"/>
          </a:xfrm>
        </p:spPr>
        <p:txBody>
          <a:bodyPr/>
          <a:lstStyle/>
          <a:p>
            <a:pPr eaLnBrk="1" hangingPunct="1"/>
            <a:r>
              <a:rPr lang="ru-RU" altLang="ru-RU" sz="2400" smtClean="0">
                <a:solidFill>
                  <a:schemeClr val="tx1"/>
                </a:solidFill>
                <a:latin typeface="Arial" charset="0"/>
                <a:cs typeface="Arial" charset="0"/>
              </a:rPr>
              <a:t> </a:t>
            </a:r>
            <a:br>
              <a:rPr lang="ru-RU" altLang="ru-RU" sz="2400" smtClean="0">
                <a:solidFill>
                  <a:schemeClr val="tx1"/>
                </a:solidFill>
                <a:latin typeface="Arial" charset="0"/>
                <a:cs typeface="Arial" charset="0"/>
              </a:rPr>
            </a:br>
            <a:r>
              <a:rPr lang="ru-RU" altLang="ru-RU" sz="2400" smtClean="0">
                <a:solidFill>
                  <a:schemeClr val="tx1"/>
                </a:solidFill>
                <a:latin typeface="Arial" charset="0"/>
                <a:cs typeface="Arial" charset="0"/>
              </a:rPr>
              <a:t>Пермский педагогический журнал как одна из форм трансляции результатов сетевого взаимодействия педагогических инициатив</a:t>
            </a:r>
          </a:p>
        </p:txBody>
      </p:sp>
      <p:sp>
        <p:nvSpPr>
          <p:cNvPr id="13314" name="Подзаголовок 2"/>
          <p:cNvSpPr>
            <a:spLocks noGrp="1"/>
          </p:cNvSpPr>
          <p:nvPr>
            <p:ph type="subTitle" idx="4294967295"/>
          </p:nvPr>
        </p:nvSpPr>
        <p:spPr>
          <a:xfrm>
            <a:off x="2743200" y="3933825"/>
            <a:ext cx="6005513" cy="2663825"/>
          </a:xfrm>
        </p:spPr>
        <p:txBody>
          <a:bodyPr/>
          <a:lstStyle/>
          <a:p>
            <a:pPr marL="0" indent="0" algn="ctr" eaLnBrk="1" hangingPunct="1">
              <a:lnSpc>
                <a:spcPct val="80000"/>
              </a:lnSpc>
              <a:buFont typeface="Arial" charset="0"/>
              <a:buNone/>
            </a:pPr>
            <a:r>
              <a:rPr lang="ru-RU" sz="2600" b="1" smtClean="0">
                <a:solidFill>
                  <a:schemeClr val="tx1"/>
                </a:solidFill>
                <a:cs typeface="Arial" charset="0"/>
              </a:rPr>
              <a:t>Коломийченко Людмила Владимировна</a:t>
            </a:r>
          </a:p>
          <a:p>
            <a:pPr marL="0" indent="0" algn="ctr" eaLnBrk="1" hangingPunct="1">
              <a:lnSpc>
                <a:spcPct val="80000"/>
              </a:lnSpc>
              <a:buFont typeface="Arial" charset="0"/>
              <a:buNone/>
            </a:pPr>
            <a:r>
              <a:rPr lang="ru-RU" sz="2400" smtClean="0">
                <a:solidFill>
                  <a:schemeClr val="tx1"/>
                </a:solidFill>
                <a:cs typeface="Arial" charset="0"/>
              </a:rPr>
              <a:t> д.п.н., профессор, </a:t>
            </a:r>
          </a:p>
          <a:p>
            <a:pPr marL="0" indent="0" algn="ctr" eaLnBrk="1" hangingPunct="1">
              <a:lnSpc>
                <a:spcPct val="80000"/>
              </a:lnSpc>
              <a:buFont typeface="Arial" charset="0"/>
              <a:buNone/>
            </a:pPr>
            <a:r>
              <a:rPr lang="ru-RU" sz="2400" smtClean="0">
                <a:solidFill>
                  <a:schemeClr val="tx1"/>
                </a:solidFill>
                <a:cs typeface="Arial" charset="0"/>
              </a:rPr>
              <a:t>зав. кафедрой дошкольной педагогики и психологии</a:t>
            </a:r>
            <a:r>
              <a:rPr lang="ru-RU" sz="2400" smtClean="0">
                <a:solidFill>
                  <a:schemeClr val="tx1"/>
                </a:solidFill>
                <a:latin typeface="Arial" charset="0"/>
                <a:cs typeface="Arial" charset="0"/>
              </a:rPr>
              <a:t>,</a:t>
            </a:r>
          </a:p>
          <a:p>
            <a:pPr marL="0" indent="0" algn="ctr" eaLnBrk="1" hangingPunct="1">
              <a:lnSpc>
                <a:spcPct val="80000"/>
              </a:lnSpc>
              <a:buFont typeface="Arial" charset="0"/>
              <a:buNone/>
            </a:pPr>
            <a:r>
              <a:rPr lang="ru-RU" sz="2400" smtClean="0">
                <a:solidFill>
                  <a:schemeClr val="tx1"/>
                </a:solidFill>
                <a:latin typeface="Arial" charset="0"/>
                <a:cs typeface="Arial" charset="0"/>
              </a:rPr>
              <a:t> зам. главного редактора журнала</a:t>
            </a:r>
          </a:p>
          <a:p>
            <a:pPr marL="0" indent="0" algn="ctr" eaLnBrk="1" hangingPunct="1">
              <a:lnSpc>
                <a:spcPct val="80000"/>
              </a:lnSpc>
              <a:buFont typeface="Arial" charset="0"/>
              <a:buNone/>
            </a:pPr>
            <a:r>
              <a:rPr lang="en-US" sz="240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Arial" charset="0"/>
              </a:rPr>
              <a:t>E-mail</a:t>
            </a:r>
            <a:r>
              <a:rPr lang="ru-RU" sz="240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Arial" charset="0"/>
              </a:rPr>
              <a:t>: </a:t>
            </a:r>
            <a:r>
              <a:rPr lang="en-US" sz="2400" smtClean="0">
                <a:solidFill>
                  <a:schemeClr val="tx1"/>
                </a:solidFill>
                <a:effectLst>
                  <a:outerShdw blurRad="38100" dist="38100" dir="2700000" algn="tl">
                    <a:srgbClr val="C0C0C0"/>
                  </a:outerShdw>
                </a:effectLst>
                <a:cs typeface="Arial" charset="0"/>
              </a:rPr>
              <a:t>lvk_pspu@rambler.ru</a:t>
            </a:r>
            <a:endParaRPr lang="ru-RU" sz="2400" smtClean="0">
              <a:solidFill>
                <a:schemeClr val="tx1"/>
              </a:solidFill>
              <a:effectLst>
                <a:outerShdw blurRad="38100" dist="38100" dir="2700000" algn="tl">
                  <a:srgbClr val="C0C0C0"/>
                </a:outerShdw>
              </a:effectLst>
              <a:cs typeface="Arial" charset="0"/>
            </a:endParaRPr>
          </a:p>
        </p:txBody>
      </p:sp>
      <p:pic>
        <p:nvPicPr>
          <p:cNvPr id="15365" name="Picture 7" descr="Коломийченко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950" y="3284538"/>
            <a:ext cx="2592388" cy="3457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2"/>
          <p:cNvSpPr>
            <a:spLocks noGrp="1"/>
          </p:cNvSpPr>
          <p:nvPr>
            <p:ph type="title"/>
          </p:nvPr>
        </p:nvSpPr>
        <p:spPr>
          <a:xfrm>
            <a:off x="468313" y="549275"/>
            <a:ext cx="8207375" cy="1143000"/>
          </a:xfrm>
        </p:spPr>
        <p:txBody>
          <a:bodyPr/>
          <a:lstStyle/>
          <a:p>
            <a:r>
              <a:rPr lang="ru-RU" sz="3600" dirty="0" smtClean="0">
                <a:solidFill>
                  <a:schemeClr val="bg1"/>
                </a:solidFill>
                <a:latin typeface="Arial" charset="0"/>
                <a:cs typeface="Arial" charset="0"/>
              </a:rPr>
              <a:t>Задачи организации сетевого взаимодействия</a:t>
            </a:r>
          </a:p>
        </p:txBody>
      </p:sp>
      <p:sp>
        <p:nvSpPr>
          <p:cNvPr id="84995" name="Rectangle 3"/>
          <p:cNvSpPr>
            <a:spLocks noGrp="1"/>
          </p:cNvSpPr>
          <p:nvPr>
            <p:ph type="body" idx="1"/>
          </p:nvPr>
        </p:nvSpPr>
        <p:spPr>
          <a:xfrm>
            <a:off x="457200" y="2357430"/>
            <a:ext cx="8229600" cy="4000528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ru-RU" sz="2400" dirty="0" smtClean="0">
                <a:latin typeface="Calibri" pitchFamily="34" charset="0"/>
              </a:rPr>
              <a:t>создать электронную базу законодательных, нормативных и концептуальных документов, </a:t>
            </a:r>
            <a:r>
              <a:rPr lang="ru-RU" sz="2400" dirty="0" smtClean="0">
                <a:latin typeface="Calibri" pitchFamily="34" charset="0"/>
              </a:rPr>
              <a:t>регламентирующих </a:t>
            </a:r>
            <a:r>
              <a:rPr lang="ru-RU" sz="2400" dirty="0" smtClean="0">
                <a:latin typeface="Calibri" pitchFamily="34" charset="0"/>
              </a:rPr>
              <a:t>деятельность </a:t>
            </a:r>
            <a:r>
              <a:rPr lang="ru-RU" sz="2400" dirty="0" smtClean="0">
                <a:latin typeface="Calibri" pitchFamily="34" charset="0"/>
              </a:rPr>
              <a:t>ЦИО</a:t>
            </a:r>
            <a:endParaRPr lang="ru-RU" sz="2400" dirty="0" smtClean="0">
              <a:latin typeface="Calibri" pitchFamily="34" charset="0"/>
            </a:endParaRPr>
          </a:p>
          <a:p>
            <a:pPr>
              <a:lnSpc>
                <a:spcPct val="80000"/>
              </a:lnSpc>
            </a:pPr>
            <a:r>
              <a:rPr lang="ru-RU" sz="2400" dirty="0" smtClean="0">
                <a:latin typeface="Calibri" pitchFamily="34" charset="0"/>
              </a:rPr>
              <a:t>создать электронную библиотеку теоретических и прикладных материалов, раскрывающих специфику проведения научного поиска в образовательных организациях, опыт их сетевого </a:t>
            </a:r>
            <a:r>
              <a:rPr lang="ru-RU" sz="2400" dirty="0" smtClean="0">
                <a:latin typeface="Calibri" pitchFamily="34" charset="0"/>
              </a:rPr>
              <a:t>взаимодействия</a:t>
            </a:r>
            <a:endParaRPr lang="ru-RU" sz="2400" dirty="0" smtClean="0">
              <a:latin typeface="Calibri" pitchFamily="34" charset="0"/>
            </a:endParaRPr>
          </a:p>
          <a:p>
            <a:pPr>
              <a:lnSpc>
                <a:spcPct val="80000"/>
              </a:lnSpc>
            </a:pPr>
            <a:r>
              <a:rPr lang="ru-RU" sz="2400" dirty="0" smtClean="0">
                <a:latin typeface="Calibri" pitchFamily="34" charset="0"/>
              </a:rPr>
              <a:t>организовать курсы повышения квалификации по обучению педагогов-исследователей основам методологии и методов научного поиска, разработки экспериментальных проектов в условиях сетевого </a:t>
            </a:r>
            <a:r>
              <a:rPr lang="ru-RU" sz="2400" dirty="0" smtClean="0">
                <a:latin typeface="Calibri" pitchFamily="34" charset="0"/>
              </a:rPr>
              <a:t>взаимодействия</a:t>
            </a:r>
            <a:endParaRPr lang="ru-RU" sz="2400" dirty="0" smtClean="0">
              <a:latin typeface="Calibri" pitchFamily="34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4513" name="Picture 2" descr="Григ1"/>
          <p:cNvPicPr>
            <a:picLocks noChangeAspect="1" noChangeArrowheads="1"/>
          </p:cNvPicPr>
          <p:nvPr/>
        </p:nvPicPr>
        <p:blipFill>
          <a:blip r:embed="rId2"/>
          <a:srcRect l="3421" t="5713" r="2736"/>
          <a:stretch>
            <a:fillRect/>
          </a:stretch>
        </p:blipFill>
        <p:spPr bwMode="auto">
          <a:xfrm>
            <a:off x="827088" y="1916113"/>
            <a:ext cx="3324225" cy="48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4514" name="Picture 3" descr="ГРИГОР"/>
          <p:cNvPicPr>
            <a:picLocks noChangeAspect="1" noChangeArrowheads="1"/>
          </p:cNvPicPr>
          <p:nvPr/>
        </p:nvPicPr>
        <p:blipFill>
          <a:blip r:embed="rId3"/>
          <a:srcRect l="1241" t="1425" r="9920" b="4277"/>
          <a:stretch>
            <a:fillRect/>
          </a:stretch>
        </p:blipFill>
        <p:spPr bwMode="auto">
          <a:xfrm>
            <a:off x="4859338" y="1916113"/>
            <a:ext cx="3371850" cy="4811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4515" name="Rectangle 5"/>
          <p:cNvSpPr>
            <a:spLocks/>
          </p:cNvSpPr>
          <p:nvPr/>
        </p:nvSpPr>
        <p:spPr bwMode="auto">
          <a:xfrm>
            <a:off x="468313" y="549275"/>
            <a:ext cx="8207375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ru-RU" altLang="ru-RU" sz="3200" dirty="0" smtClean="0">
                <a:solidFill>
                  <a:schemeClr val="bg1"/>
                </a:solidFill>
                <a:cs typeface="Arial" charset="0"/>
              </a:rPr>
              <a:t>Трансляция опыта </a:t>
            </a:r>
            <a:r>
              <a:rPr lang="ru-RU" altLang="ru-RU" sz="3200" dirty="0" smtClean="0">
                <a:solidFill>
                  <a:schemeClr val="bg1"/>
                </a:solidFill>
                <a:cs typeface="Arial" charset="0"/>
              </a:rPr>
              <a:t>инновационной деятельности (Звездный, Пермь)</a:t>
            </a:r>
            <a:endParaRPr lang="ru-RU" altLang="ru-RU" sz="3200" dirty="0">
              <a:solidFill>
                <a:schemeClr val="bg1"/>
              </a:solidFill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609" name="Picture 2" descr="ЛВК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/>
          <a:srcRect l="2541" t="3255" r="5080" b="1395"/>
          <a:stretch>
            <a:fillRect/>
          </a:stretch>
        </p:blipFill>
        <p:spPr>
          <a:xfrm>
            <a:off x="755650" y="1916113"/>
            <a:ext cx="3405188" cy="4802187"/>
          </a:xfrm>
        </p:spPr>
      </p:pic>
      <p:pic>
        <p:nvPicPr>
          <p:cNvPr id="68610" name="Picture 3" descr="ЛВК1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/>
          <a:srcRect t="3722" r="2725" b="1396"/>
          <a:stretch>
            <a:fillRect/>
          </a:stretch>
        </p:blipFill>
        <p:spPr>
          <a:xfrm>
            <a:off x="4932363" y="1916113"/>
            <a:ext cx="3343275" cy="4776787"/>
          </a:xfrm>
        </p:spPr>
      </p:pic>
      <p:sp>
        <p:nvSpPr>
          <p:cNvPr id="68611" name="Rectangle 5"/>
          <p:cNvSpPr>
            <a:spLocks/>
          </p:cNvSpPr>
          <p:nvPr/>
        </p:nvSpPr>
        <p:spPr bwMode="auto">
          <a:xfrm>
            <a:off x="468313" y="549275"/>
            <a:ext cx="8207375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ru-RU" altLang="ru-RU" sz="3200" dirty="0" smtClean="0">
                <a:solidFill>
                  <a:schemeClr val="bg1"/>
                </a:solidFill>
                <a:cs typeface="Arial" charset="0"/>
              </a:rPr>
              <a:t>Трансляция опыта </a:t>
            </a:r>
            <a:r>
              <a:rPr lang="ru-RU" altLang="ru-RU" sz="3200" dirty="0" smtClean="0">
                <a:solidFill>
                  <a:schemeClr val="bg1"/>
                </a:solidFill>
                <a:cs typeface="Arial" charset="0"/>
              </a:rPr>
              <a:t>инновационной деятельности (Добрянка, Пермь)</a:t>
            </a:r>
            <a:endParaRPr lang="ru-RU" altLang="ru-RU" sz="3200" dirty="0">
              <a:solidFill>
                <a:schemeClr val="bg1"/>
              </a:solidFill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9633" name="Picture 2" descr="ЛВК5"/>
          <p:cNvPicPr>
            <a:picLocks noChangeAspect="1" noChangeArrowheads="1"/>
          </p:cNvPicPr>
          <p:nvPr/>
        </p:nvPicPr>
        <p:blipFill>
          <a:blip r:embed="rId2"/>
          <a:srcRect l="2060" t="3276" r="3432" b="2341"/>
          <a:stretch>
            <a:fillRect/>
          </a:stretch>
        </p:blipFill>
        <p:spPr bwMode="auto">
          <a:xfrm>
            <a:off x="957263" y="1916113"/>
            <a:ext cx="3367087" cy="4818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9634" name="Rectangle 5"/>
          <p:cNvSpPr>
            <a:spLocks/>
          </p:cNvSpPr>
          <p:nvPr/>
        </p:nvSpPr>
        <p:spPr bwMode="auto">
          <a:xfrm>
            <a:off x="468313" y="549275"/>
            <a:ext cx="8207375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ru-RU" altLang="ru-RU" sz="3200" dirty="0" smtClean="0">
                <a:solidFill>
                  <a:schemeClr val="bg1"/>
                </a:solidFill>
                <a:cs typeface="Arial" charset="0"/>
              </a:rPr>
              <a:t>Трансляция опыта </a:t>
            </a:r>
            <a:r>
              <a:rPr lang="ru-RU" altLang="ru-RU" sz="3200" dirty="0" smtClean="0">
                <a:solidFill>
                  <a:schemeClr val="bg1"/>
                </a:solidFill>
                <a:cs typeface="Arial" charset="0"/>
              </a:rPr>
              <a:t>инновационной деятельности (Чусовой, Пермь)</a:t>
            </a:r>
            <a:endParaRPr lang="ru-RU" altLang="ru-RU" sz="3200" dirty="0">
              <a:solidFill>
                <a:schemeClr val="bg1"/>
              </a:solidFill>
              <a:cs typeface="Arial" charset="0"/>
            </a:endParaRPr>
          </a:p>
        </p:txBody>
      </p:sp>
      <p:pic>
        <p:nvPicPr>
          <p:cNvPr id="69635" name="Picture 6" descr="ЛВК17"/>
          <p:cNvPicPr>
            <a:picLocks noChangeAspect="1" noChangeArrowheads="1"/>
          </p:cNvPicPr>
          <p:nvPr/>
        </p:nvPicPr>
        <p:blipFill>
          <a:blip r:embed="rId3" cstate="print"/>
          <a:srcRect l="2080" t="2376" r="3465" b="2376"/>
          <a:stretch>
            <a:fillRect/>
          </a:stretch>
        </p:blipFill>
        <p:spPr bwMode="auto">
          <a:xfrm>
            <a:off x="5059363" y="1916113"/>
            <a:ext cx="3263900" cy="48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0657" name="Picture 2" descr="ЛВК4"/>
          <p:cNvPicPr>
            <a:picLocks noChangeAspect="1" noChangeArrowheads="1"/>
          </p:cNvPicPr>
          <p:nvPr/>
        </p:nvPicPr>
        <p:blipFill>
          <a:blip r:embed="rId2"/>
          <a:srcRect l="1472" t="2376" r="1472" b="2376"/>
          <a:stretch>
            <a:fillRect/>
          </a:stretch>
        </p:blipFill>
        <p:spPr bwMode="auto">
          <a:xfrm>
            <a:off x="750888" y="1916113"/>
            <a:ext cx="3279775" cy="482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0658" name="Picture 3" descr="ЛВК11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3"/>
          <a:srcRect l="6595" t="4691" r="3297" b="2345"/>
          <a:stretch>
            <a:fillRect/>
          </a:stretch>
        </p:blipFill>
        <p:spPr>
          <a:xfrm>
            <a:off x="4932363" y="1916113"/>
            <a:ext cx="3328987" cy="4824412"/>
          </a:xfrm>
        </p:spPr>
      </p:pic>
      <p:sp>
        <p:nvSpPr>
          <p:cNvPr id="70659" name="Rectangle 5"/>
          <p:cNvSpPr>
            <a:spLocks/>
          </p:cNvSpPr>
          <p:nvPr/>
        </p:nvSpPr>
        <p:spPr bwMode="auto">
          <a:xfrm>
            <a:off x="468313" y="549275"/>
            <a:ext cx="8207375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ru-RU" altLang="ru-RU" sz="3200" dirty="0" smtClean="0">
                <a:solidFill>
                  <a:schemeClr val="bg1"/>
                </a:solidFill>
                <a:cs typeface="Arial" charset="0"/>
              </a:rPr>
              <a:t>Трансляция опыта </a:t>
            </a:r>
            <a:r>
              <a:rPr lang="ru-RU" altLang="ru-RU" sz="3200" dirty="0" smtClean="0">
                <a:solidFill>
                  <a:schemeClr val="bg1"/>
                </a:solidFill>
                <a:cs typeface="Arial" charset="0"/>
              </a:rPr>
              <a:t>инновационной деятельности (Барда, Пермь, Глазов)</a:t>
            </a:r>
            <a:endParaRPr lang="ru-RU" altLang="ru-RU" sz="3200" dirty="0">
              <a:solidFill>
                <a:schemeClr val="bg1"/>
              </a:solidFill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681" name="Picture 2" descr="ЛВК16"/>
          <p:cNvPicPr>
            <a:picLocks noChangeAspect="1" noChangeArrowheads="1"/>
          </p:cNvPicPr>
          <p:nvPr/>
        </p:nvPicPr>
        <p:blipFill>
          <a:blip r:embed="rId2"/>
          <a:srcRect l="11035" t="5684" r="1947" b="1421"/>
          <a:stretch>
            <a:fillRect/>
          </a:stretch>
        </p:blipFill>
        <p:spPr bwMode="auto">
          <a:xfrm>
            <a:off x="827088" y="1916113"/>
            <a:ext cx="3402012" cy="4795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682" name="Picture 3" descr="лвк25"/>
          <p:cNvPicPr>
            <a:picLocks noChangeAspect="1" noChangeArrowheads="1"/>
          </p:cNvPicPr>
          <p:nvPr/>
        </p:nvPicPr>
        <p:blipFill>
          <a:blip r:embed="rId3"/>
          <a:srcRect b="10101"/>
          <a:stretch>
            <a:fillRect/>
          </a:stretch>
        </p:blipFill>
        <p:spPr bwMode="auto">
          <a:xfrm>
            <a:off x="4716463" y="1916113"/>
            <a:ext cx="3736975" cy="4752975"/>
          </a:xfrm>
          <a:prstGeom prst="rect">
            <a:avLst/>
          </a:prstGeom>
          <a:noFill/>
          <a:ln w="53975">
            <a:solidFill>
              <a:srgbClr val="4D485B"/>
            </a:solidFill>
            <a:miter lim="800000"/>
            <a:headEnd/>
            <a:tailEnd/>
          </a:ln>
        </p:spPr>
      </p:pic>
      <p:sp>
        <p:nvSpPr>
          <p:cNvPr id="71683" name="Rectangle 5"/>
          <p:cNvSpPr>
            <a:spLocks/>
          </p:cNvSpPr>
          <p:nvPr/>
        </p:nvSpPr>
        <p:spPr bwMode="auto">
          <a:xfrm>
            <a:off x="468313" y="549275"/>
            <a:ext cx="8207375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ru-RU" altLang="ru-RU" sz="3200" dirty="0" smtClean="0">
                <a:solidFill>
                  <a:schemeClr val="bg1"/>
                </a:solidFill>
                <a:cs typeface="Arial" charset="0"/>
              </a:rPr>
              <a:t>Трансляция опыта </a:t>
            </a:r>
            <a:r>
              <a:rPr lang="ru-RU" altLang="ru-RU" sz="3200" dirty="0" smtClean="0">
                <a:solidFill>
                  <a:schemeClr val="bg1"/>
                </a:solidFill>
                <a:cs typeface="Arial" charset="0"/>
              </a:rPr>
              <a:t>инновационной деятельности (Казань, Пермь, Карагай)</a:t>
            </a:r>
            <a:endParaRPr lang="ru-RU" altLang="ru-RU" sz="3200" dirty="0">
              <a:solidFill>
                <a:schemeClr val="bg1"/>
              </a:solidFill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2705" name="Picture 3" descr="ЛВККириллина"/>
          <p:cNvPicPr>
            <a:picLocks noChangeAspect="1" noChangeArrowheads="1"/>
          </p:cNvPicPr>
          <p:nvPr/>
        </p:nvPicPr>
        <p:blipFill>
          <a:blip r:embed="rId2"/>
          <a:srcRect l="1445" t="5693" b="949"/>
          <a:stretch>
            <a:fillRect/>
          </a:stretch>
        </p:blipFill>
        <p:spPr bwMode="auto">
          <a:xfrm>
            <a:off x="922338" y="1989138"/>
            <a:ext cx="3298825" cy="475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2706" name="Picture 5" descr="123 - 0005"/>
          <p:cNvPicPr>
            <a:picLocks noChangeAspect="1" noChangeArrowheads="1"/>
          </p:cNvPicPr>
          <p:nvPr/>
        </p:nvPicPr>
        <p:blipFill>
          <a:blip r:embed="rId3"/>
          <a:srcRect l="1842" t="671" r="31763" b="31221"/>
          <a:stretch>
            <a:fillRect/>
          </a:stretch>
        </p:blipFill>
        <p:spPr bwMode="auto">
          <a:xfrm>
            <a:off x="4859338" y="1989138"/>
            <a:ext cx="3278187" cy="46085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2707" name="Rectangle 6"/>
          <p:cNvSpPr>
            <a:spLocks/>
          </p:cNvSpPr>
          <p:nvPr/>
        </p:nvSpPr>
        <p:spPr bwMode="auto">
          <a:xfrm>
            <a:off x="468313" y="549275"/>
            <a:ext cx="8207375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ru-RU" altLang="ru-RU" sz="3200" dirty="0" smtClean="0">
                <a:solidFill>
                  <a:schemeClr val="bg1"/>
                </a:solidFill>
                <a:cs typeface="Arial" charset="0"/>
              </a:rPr>
              <a:t>Трансляция опыта </a:t>
            </a:r>
            <a:r>
              <a:rPr lang="ru-RU" altLang="ru-RU" sz="3200" dirty="0" smtClean="0">
                <a:solidFill>
                  <a:schemeClr val="bg1"/>
                </a:solidFill>
                <a:cs typeface="Arial" charset="0"/>
              </a:rPr>
              <a:t>инновационной деятельности (Кунгур, Звездный)</a:t>
            </a:r>
            <a:endParaRPr lang="ru-RU" altLang="ru-RU" sz="3200" dirty="0">
              <a:solidFill>
                <a:schemeClr val="bg1"/>
              </a:solidFill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3729" name="Picture 2" descr="123 - 0003"/>
          <p:cNvPicPr>
            <a:picLocks noChangeAspect="1" noChangeArrowheads="1"/>
          </p:cNvPicPr>
          <p:nvPr/>
        </p:nvPicPr>
        <p:blipFill>
          <a:blip r:embed="rId2"/>
          <a:srcRect l="3210" t="1006" r="31651" b="31496"/>
          <a:stretch>
            <a:fillRect/>
          </a:stretch>
        </p:blipFill>
        <p:spPr bwMode="auto">
          <a:xfrm>
            <a:off x="684213" y="1989138"/>
            <a:ext cx="3232150" cy="4581525"/>
          </a:xfrm>
          <a:prstGeom prst="rect">
            <a:avLst/>
          </a:prstGeom>
          <a:noFill/>
          <a:ln w="47625">
            <a:solidFill>
              <a:srgbClr val="FF0000"/>
            </a:solidFill>
            <a:miter lim="800000"/>
            <a:headEnd/>
            <a:tailEnd/>
          </a:ln>
        </p:spPr>
      </p:pic>
      <p:pic>
        <p:nvPicPr>
          <p:cNvPr id="73730" name="Picture 3" descr="123 - 0004"/>
          <p:cNvPicPr>
            <a:picLocks noChangeAspect="1" noChangeArrowheads="1"/>
          </p:cNvPicPr>
          <p:nvPr/>
        </p:nvPicPr>
        <p:blipFill>
          <a:blip r:embed="rId3"/>
          <a:srcRect l="923" t="671" r="32289" b="30246"/>
          <a:stretch>
            <a:fillRect/>
          </a:stretch>
        </p:blipFill>
        <p:spPr bwMode="auto">
          <a:xfrm>
            <a:off x="5076825" y="1989138"/>
            <a:ext cx="3325813" cy="4724400"/>
          </a:xfrm>
          <a:prstGeom prst="rect">
            <a:avLst/>
          </a:prstGeom>
          <a:noFill/>
          <a:ln w="53975">
            <a:solidFill>
              <a:srgbClr val="0000FF"/>
            </a:solidFill>
            <a:miter lim="800000"/>
            <a:headEnd/>
            <a:tailEnd/>
          </a:ln>
        </p:spPr>
      </p:pic>
      <p:sp>
        <p:nvSpPr>
          <p:cNvPr id="73731" name="Rectangle 6"/>
          <p:cNvSpPr>
            <a:spLocks/>
          </p:cNvSpPr>
          <p:nvPr/>
        </p:nvSpPr>
        <p:spPr bwMode="auto">
          <a:xfrm>
            <a:off x="468313" y="549275"/>
            <a:ext cx="8207375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/>
            <a:r>
              <a:rPr lang="ru-RU" altLang="ru-RU" sz="3200" dirty="0" smtClean="0">
                <a:solidFill>
                  <a:schemeClr val="bg1"/>
                </a:solidFill>
                <a:cs typeface="Arial" charset="0"/>
              </a:rPr>
              <a:t>Трансляция опыта </a:t>
            </a:r>
            <a:r>
              <a:rPr lang="ru-RU" altLang="ru-RU" sz="3200" dirty="0" smtClean="0">
                <a:solidFill>
                  <a:schemeClr val="bg1"/>
                </a:solidFill>
                <a:cs typeface="Arial" charset="0"/>
              </a:rPr>
              <a:t>инновационной деятельности (Звездный, Барда)</a:t>
            </a:r>
            <a:endParaRPr lang="ru-RU" altLang="ru-RU" sz="3200" dirty="0">
              <a:solidFill>
                <a:schemeClr val="bg1"/>
              </a:solidFill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3" name="Rectangle 2"/>
          <p:cNvSpPr>
            <a:spLocks noGrp="1"/>
          </p:cNvSpPr>
          <p:nvPr>
            <p:ph type="title"/>
          </p:nvPr>
        </p:nvSpPr>
        <p:spPr>
          <a:xfrm>
            <a:off x="468313" y="549275"/>
            <a:ext cx="8207375" cy="1143000"/>
          </a:xfrm>
        </p:spPr>
        <p:txBody>
          <a:bodyPr/>
          <a:lstStyle/>
          <a:p>
            <a:r>
              <a:rPr lang="ru-RU" altLang="ru-RU" sz="3200" dirty="0" smtClean="0">
                <a:solidFill>
                  <a:schemeClr val="bg1"/>
                </a:solidFill>
                <a:cs typeface="Arial" charset="0"/>
              </a:rPr>
              <a:t>Трансляция опыта </a:t>
            </a:r>
            <a:r>
              <a:rPr lang="ru-RU" altLang="ru-RU" sz="3200" dirty="0" smtClean="0">
                <a:solidFill>
                  <a:schemeClr val="bg1"/>
                </a:solidFill>
                <a:cs typeface="Arial" charset="0"/>
              </a:rPr>
              <a:t>инновационной деятельности (Пермь, </a:t>
            </a:r>
            <a:r>
              <a:rPr lang="ru-RU" altLang="ru-RU" sz="3200" dirty="0" err="1" smtClean="0">
                <a:solidFill>
                  <a:schemeClr val="bg1"/>
                </a:solidFill>
                <a:cs typeface="Arial" charset="0"/>
              </a:rPr>
              <a:t>Новоуральск</a:t>
            </a:r>
            <a:r>
              <a:rPr lang="ru-RU" altLang="ru-RU" sz="3200" dirty="0" smtClean="0">
                <a:solidFill>
                  <a:schemeClr val="bg1"/>
                </a:solidFill>
                <a:cs typeface="Arial" charset="0"/>
              </a:rPr>
              <a:t>)</a:t>
            </a:r>
            <a:endParaRPr lang="ru-RU" altLang="ru-RU" sz="3200" dirty="0">
              <a:solidFill>
                <a:schemeClr val="bg1"/>
              </a:solidFill>
              <a:cs typeface="Arial" charset="0"/>
            </a:endParaRPr>
          </a:p>
        </p:txBody>
      </p:sp>
      <p:pic>
        <p:nvPicPr>
          <p:cNvPr id="74754" name="Picture 3" descr="соц - 0003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07950" y="2205038"/>
            <a:ext cx="3067050" cy="4149725"/>
          </a:xfrm>
          <a:prstGeom prst="rect">
            <a:avLst/>
          </a:prstGeom>
          <a:noFill/>
          <a:ln w="19050">
            <a:solidFill>
              <a:srgbClr val="FF0000"/>
            </a:solidFill>
            <a:miter lim="800000"/>
            <a:headEnd/>
            <a:tailEnd/>
          </a:ln>
        </p:spPr>
      </p:pic>
      <p:pic>
        <p:nvPicPr>
          <p:cNvPr id="74755" name="Picture 4" descr="соц - 0004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348038" y="2205038"/>
            <a:ext cx="2717800" cy="4149725"/>
          </a:xfrm>
          <a:prstGeom prst="rect">
            <a:avLst/>
          </a:prstGeom>
          <a:noFill/>
          <a:ln w="19050">
            <a:solidFill>
              <a:schemeClr val="tx2"/>
            </a:solidFill>
            <a:miter lim="800000"/>
            <a:headEnd/>
            <a:tailEnd/>
          </a:ln>
        </p:spPr>
      </p:pic>
      <p:pic>
        <p:nvPicPr>
          <p:cNvPr id="74756" name="Picture 5" descr="соц - 0005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227763" y="2205038"/>
            <a:ext cx="2767012" cy="4178300"/>
          </a:xfrm>
          <a:prstGeom prst="rect">
            <a:avLst/>
          </a:prstGeom>
          <a:noFill/>
          <a:ln w="19050">
            <a:solidFill>
              <a:srgbClr val="FF0000"/>
            </a:solidFill>
            <a:miter lim="800000"/>
            <a:headEnd/>
            <a:tailEnd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801" name="Picture 2" descr="00-00005360b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44786" y="1857364"/>
            <a:ext cx="3338251" cy="5000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6802" name="Picture 3" descr="00-00005361b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181772" y="1857363"/>
            <a:ext cx="3336752" cy="50006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6803" name="Rectangle 4"/>
          <p:cNvSpPr>
            <a:spLocks noChangeArrowheads="1"/>
          </p:cNvSpPr>
          <p:nvPr/>
        </p:nvSpPr>
        <p:spPr bwMode="auto">
          <a:xfrm>
            <a:off x="684213" y="620713"/>
            <a:ext cx="806450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sz="2400" dirty="0">
                <a:solidFill>
                  <a:schemeClr val="bg1"/>
                </a:solidFill>
              </a:rPr>
              <a:t>Программа и технология социального воспитания </a:t>
            </a:r>
          </a:p>
          <a:p>
            <a:pPr algn="ctr"/>
            <a:r>
              <a:rPr lang="ru-RU" sz="2400" dirty="0">
                <a:solidFill>
                  <a:schemeClr val="bg1"/>
                </a:solidFill>
              </a:rPr>
              <a:t>детей дошкольного </a:t>
            </a:r>
            <a:r>
              <a:rPr lang="ru-RU" sz="2400" dirty="0" smtClean="0">
                <a:solidFill>
                  <a:schemeClr val="bg1"/>
                </a:solidFill>
              </a:rPr>
              <a:t>возраста (Пермь, Карагай)</a:t>
            </a:r>
            <a:endParaRPr lang="ru-RU" sz="24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2"/>
          <p:cNvSpPr>
            <a:spLocks noGrp="1"/>
          </p:cNvSpPr>
          <p:nvPr>
            <p:ph type="title"/>
          </p:nvPr>
        </p:nvSpPr>
        <p:spPr>
          <a:xfrm>
            <a:off x="468313" y="549275"/>
            <a:ext cx="8207375" cy="1143000"/>
          </a:xfrm>
        </p:spPr>
        <p:txBody>
          <a:bodyPr/>
          <a:lstStyle/>
          <a:p>
            <a:r>
              <a:rPr lang="ru-RU" altLang="ru-RU" sz="3200" dirty="0" smtClean="0">
                <a:solidFill>
                  <a:schemeClr val="bg1"/>
                </a:solidFill>
                <a:latin typeface="Arial" charset="0"/>
                <a:cs typeface="Arial" charset="0"/>
              </a:rPr>
              <a:t>Аннотация к </a:t>
            </a:r>
            <a:r>
              <a:rPr lang="ru-RU" altLang="ru-RU" sz="3200" dirty="0" smtClean="0">
                <a:solidFill>
                  <a:schemeClr val="bg1"/>
                </a:solidFill>
                <a:latin typeface="Arial" charset="0"/>
                <a:cs typeface="Arial" charset="0"/>
              </a:rPr>
              <a:t>«Пермскому педагогическому журналу» </a:t>
            </a:r>
            <a:r>
              <a:rPr lang="ru-RU" altLang="ru-RU" sz="3200" dirty="0" smtClean="0">
                <a:solidFill>
                  <a:schemeClr val="bg1"/>
                </a:solidFill>
                <a:latin typeface="Arial" charset="0"/>
                <a:cs typeface="Arial" charset="0"/>
              </a:rPr>
              <a:t>№7</a:t>
            </a:r>
          </a:p>
        </p:txBody>
      </p:sp>
      <p:sp>
        <p:nvSpPr>
          <p:cNvPr id="17410" name="Rectangle 3"/>
          <p:cNvSpPr>
            <a:spLocks noGrp="1"/>
          </p:cNvSpPr>
          <p:nvPr>
            <p:ph type="body" idx="1"/>
          </p:nvPr>
        </p:nvSpPr>
        <p:spPr>
          <a:xfrm>
            <a:off x="457200" y="2143115"/>
            <a:ext cx="8229600" cy="3983047"/>
          </a:xfrm>
        </p:spPr>
        <p:txBody>
          <a:bodyPr/>
          <a:lstStyle/>
          <a:p>
            <a:pPr indent="-69850" algn="ctr">
              <a:buFont typeface="Arial" charset="0"/>
              <a:buNone/>
            </a:pPr>
            <a:r>
              <a:rPr lang="ru-RU" altLang="ru-RU" sz="2800" dirty="0" smtClean="0">
                <a:latin typeface="Calibri" pitchFamily="34" charset="0"/>
              </a:rPr>
              <a:t>В журнале представлены результаты</a:t>
            </a:r>
            <a:r>
              <a:rPr lang="ru-RU" altLang="ru-RU" dirty="0" smtClean="0">
                <a:latin typeface="Calibri" pitchFamily="34" charset="0"/>
              </a:rPr>
              <a:t> </a:t>
            </a:r>
            <a:r>
              <a:rPr lang="ru-RU" altLang="ru-RU" sz="2800" dirty="0" smtClean="0">
                <a:latin typeface="Calibri" pitchFamily="34" charset="0"/>
              </a:rPr>
              <a:t>научной деятельности преподавателей кафедр ПГГПУ и других вузов, педагогов центров инновационного опыта Университетского округа, раскрывающие основные направления современной образовательной политики в контексте реализации ФГОС к разным уровням образования, магистрантов, обучающихся по программе «Педагогические инновации в дошкольном образовании</a:t>
            </a:r>
            <a:r>
              <a:rPr lang="ru-RU" altLang="ru-RU" sz="2800" dirty="0" smtClean="0">
                <a:latin typeface="Calibri" pitchFamily="34" charset="0"/>
              </a:rPr>
              <a:t>»</a:t>
            </a:r>
            <a:endParaRPr lang="ru-RU" altLang="ru-RU" sz="2800" dirty="0" smtClean="0">
              <a:latin typeface="Calibri" pitchFamily="34" charset="0"/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537" name="Picture 2" descr="сканирование0014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2"/>
          <a:srcRect/>
          <a:stretch>
            <a:fillRect/>
          </a:stretch>
        </p:blipFill>
        <p:spPr>
          <a:xfrm>
            <a:off x="2971800" y="2349500"/>
            <a:ext cx="3089275" cy="3960813"/>
          </a:xfrm>
        </p:spPr>
      </p:pic>
      <p:pic>
        <p:nvPicPr>
          <p:cNvPr id="65538" name="Picture 4" descr="сканирование0017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3"/>
          <a:srcRect t="1888" r="2562" b="1888"/>
          <a:stretch>
            <a:fillRect/>
          </a:stretch>
        </p:blipFill>
        <p:spPr>
          <a:xfrm>
            <a:off x="6097588" y="2349500"/>
            <a:ext cx="2949575" cy="3959225"/>
          </a:xfrm>
        </p:spPr>
      </p:pic>
      <p:pic>
        <p:nvPicPr>
          <p:cNvPr id="2" name="Рисунок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7950" y="2349500"/>
            <a:ext cx="2770188" cy="39100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65540" name="Rectangle 5"/>
          <p:cNvSpPr>
            <a:spLocks noChangeArrowheads="1"/>
          </p:cNvSpPr>
          <p:nvPr/>
        </p:nvSpPr>
        <p:spPr bwMode="auto">
          <a:xfrm>
            <a:off x="900113" y="857250"/>
            <a:ext cx="7920037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2800" dirty="0">
                <a:solidFill>
                  <a:schemeClr val="bg1"/>
                </a:solidFill>
              </a:rPr>
              <a:t>Дидактические игры с региональным </a:t>
            </a:r>
            <a:r>
              <a:rPr lang="ru-RU" altLang="ru-RU" sz="2800" dirty="0" smtClean="0">
                <a:solidFill>
                  <a:schemeClr val="bg1"/>
                </a:solidFill>
              </a:rPr>
              <a:t>содержанием (Пермь, Краснокамск)</a:t>
            </a:r>
            <a:endParaRPr lang="ru-RU" altLang="ru-RU" sz="28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6561" name="Picture 2" descr="сканирование0021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07950" y="1989138"/>
            <a:ext cx="2005013" cy="2952750"/>
          </a:xfrm>
        </p:spPr>
      </p:pic>
      <p:pic>
        <p:nvPicPr>
          <p:cNvPr id="66562" name="Picture 4" descr="сканирование0024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3"/>
          <a:srcRect r="3465"/>
          <a:stretch>
            <a:fillRect/>
          </a:stretch>
        </p:blipFill>
        <p:spPr>
          <a:xfrm>
            <a:off x="6732588" y="3429000"/>
            <a:ext cx="2259012" cy="3240088"/>
          </a:xfrm>
        </p:spPr>
      </p:pic>
      <p:pic>
        <p:nvPicPr>
          <p:cNvPr id="66563" name="Picture 5" descr="сканирование002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00563" y="1989138"/>
            <a:ext cx="2085975" cy="3095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6564" name="Picture 6" descr="сканирование0026"/>
          <p:cNvPicPr>
            <a:picLocks noChangeAspect="1" noChangeArrowheads="1"/>
          </p:cNvPicPr>
          <p:nvPr/>
        </p:nvPicPr>
        <p:blipFill>
          <a:blip r:embed="rId5"/>
          <a:srcRect l="1767"/>
          <a:stretch>
            <a:fillRect/>
          </a:stretch>
        </p:blipFill>
        <p:spPr bwMode="auto">
          <a:xfrm>
            <a:off x="2195513" y="3357563"/>
            <a:ext cx="2135187" cy="332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6565" name="Rectangle 6"/>
          <p:cNvSpPr>
            <a:spLocks noChangeArrowheads="1"/>
          </p:cNvSpPr>
          <p:nvPr/>
        </p:nvSpPr>
        <p:spPr bwMode="auto">
          <a:xfrm>
            <a:off x="500034" y="836613"/>
            <a:ext cx="8286808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2800" dirty="0">
                <a:solidFill>
                  <a:schemeClr val="bg1"/>
                </a:solidFill>
              </a:rPr>
              <a:t>Дидактические игры с региональным </a:t>
            </a:r>
            <a:endParaRPr lang="ru-RU" altLang="ru-RU" sz="2800" dirty="0" smtClean="0">
              <a:solidFill>
                <a:schemeClr val="bg1"/>
              </a:solidFill>
            </a:endParaRPr>
          </a:p>
          <a:p>
            <a:pPr algn="ctr"/>
            <a:r>
              <a:rPr lang="ru-RU" altLang="ru-RU" sz="2800" dirty="0" smtClean="0">
                <a:solidFill>
                  <a:schemeClr val="bg1"/>
                </a:solidFill>
              </a:rPr>
              <a:t>содержанием (Пермь, Краснокамск)</a:t>
            </a:r>
            <a:endParaRPr lang="ru-RU" altLang="ru-RU" sz="2800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018" name="Rectangle 2"/>
          <p:cNvSpPr>
            <a:spLocks noGrp="1"/>
          </p:cNvSpPr>
          <p:nvPr>
            <p:ph type="title"/>
          </p:nvPr>
        </p:nvSpPr>
        <p:spPr>
          <a:xfrm>
            <a:off x="468313" y="549275"/>
            <a:ext cx="8207375" cy="1143000"/>
          </a:xfrm>
        </p:spPr>
        <p:txBody>
          <a:bodyPr/>
          <a:lstStyle/>
          <a:p>
            <a:r>
              <a:rPr lang="ru-RU" smtClean="0">
                <a:latin typeface="Arial" charset="0"/>
                <a:cs typeface="Arial" charset="0"/>
              </a:rPr>
              <a:t>Перспективы развития журнала</a:t>
            </a:r>
          </a:p>
        </p:txBody>
      </p:sp>
      <p:sp>
        <p:nvSpPr>
          <p:cNvPr id="86019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609600" indent="-609600">
              <a:buFont typeface="Arial" charset="0"/>
              <a:buAutoNum type="arabicPeriod"/>
            </a:pPr>
            <a:r>
              <a:rPr lang="ru-RU" smtClean="0">
                <a:latin typeface="Calibri" pitchFamily="34" charset="0"/>
              </a:rPr>
              <a:t>Получение статуса «Журнал, рецензируемый ВАК» </a:t>
            </a:r>
          </a:p>
          <a:p>
            <a:pPr marL="609600" indent="-609600">
              <a:buFont typeface="Arial" charset="0"/>
              <a:buAutoNum type="arabicPeriod"/>
            </a:pPr>
            <a:r>
              <a:rPr lang="ru-RU" smtClean="0">
                <a:latin typeface="Calibri" pitchFamily="34" charset="0"/>
              </a:rPr>
              <a:t>Обогащение содержания за счет предоставления материалов по результатам инновационной деятельности образовательных организаций других вузов – сетевых партнеров</a:t>
            </a:r>
            <a:r>
              <a:rPr lang="ru-RU" sz="2800" smtClean="0">
                <a:latin typeface="Calibri" pitchFamily="34" charset="0"/>
              </a:rPr>
              <a:t> </a:t>
            </a:r>
          </a:p>
          <a:p>
            <a:pPr marL="609600" indent="-609600">
              <a:buFont typeface="Arial" charset="0"/>
              <a:buNone/>
            </a:pPr>
            <a:endParaRPr lang="ru-RU" sz="2800" smtClean="0">
              <a:latin typeface="Calibri" pitchFamily="34" charset="0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7" name="Rectangle 2"/>
          <p:cNvSpPr>
            <a:spLocks noGrp="1"/>
          </p:cNvSpPr>
          <p:nvPr>
            <p:ph type="title"/>
          </p:nvPr>
        </p:nvSpPr>
        <p:spPr>
          <a:xfrm>
            <a:off x="468313" y="549275"/>
            <a:ext cx="8207375" cy="1143000"/>
          </a:xfrm>
        </p:spPr>
        <p:txBody>
          <a:bodyPr/>
          <a:lstStyle/>
          <a:p>
            <a:pPr eaLnBrk="1" hangingPunct="1"/>
            <a:endParaRPr lang="ru-RU" altLang="ru-RU" sz="4400" smtClean="0">
              <a:latin typeface="Arial" charset="0"/>
              <a:cs typeface="Arial" charset="0"/>
            </a:endParaRPr>
          </a:p>
        </p:txBody>
      </p:sp>
      <p:sp>
        <p:nvSpPr>
          <p:cNvPr id="69635" name="Rectangle 3"/>
          <p:cNvSpPr>
            <a:spLocks noGrp="1"/>
          </p:cNvSpPr>
          <p:nvPr>
            <p:ph type="body" idx="1"/>
          </p:nvPr>
        </p:nvSpPr>
        <p:spPr>
          <a:extLst>
            <a:ext uri="{909E8E84-426E-40DD-AFC4-6F175D3DCCD1}"/>
            <a:ext uri="{91240B29-F687-4F45-9708-019B960494DF}"/>
          </a:extLst>
        </p:spPr>
        <p:txBody>
          <a:bodyPr>
            <a:scene3d>
              <a:camera prst="orthographicFront"/>
              <a:lightRig rig="harsh" dir="t"/>
            </a:scene3d>
            <a:sp3d extrusionH="57150" prstMaterial="matte">
              <a:bevelT w="63500" h="12700" prst="riblet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ru-RU" altLang="ru-RU" b="1" dirty="0" smtClean="0">
              <a:ln/>
              <a:solidFill>
                <a:schemeClr val="accent3"/>
              </a:solidFill>
              <a:latin typeface="Calibri" panose="020F0502020204030204" pitchFamily="34" charset="0"/>
            </a:endParaRPr>
          </a:p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ru-RU" altLang="ru-RU" b="1" dirty="0" smtClean="0">
              <a:ln/>
              <a:solidFill>
                <a:schemeClr val="accent3"/>
              </a:solidFill>
              <a:latin typeface="Calibri" panose="020F0502020204030204" pitchFamily="34" charset="0"/>
            </a:endParaRPr>
          </a:p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ru-RU" altLang="ru-RU" b="1" dirty="0" smtClean="0">
              <a:ln/>
              <a:solidFill>
                <a:schemeClr val="accent3"/>
              </a:solidFill>
              <a:latin typeface="Calibri" panose="020F0502020204030204" pitchFamily="34" charset="0"/>
            </a:endParaRPr>
          </a:p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ru-RU" altLang="ru-RU" sz="4800" b="1" dirty="0" smtClean="0">
                <a:ln/>
                <a:latin typeface="Calibri" panose="020F0502020204030204" pitchFamily="34" charset="0"/>
              </a:rPr>
              <a:t>Благодарю за внимание!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2"/>
          <p:cNvSpPr>
            <a:spLocks noGrp="1"/>
          </p:cNvSpPr>
          <p:nvPr>
            <p:ph type="title"/>
          </p:nvPr>
        </p:nvSpPr>
        <p:spPr>
          <a:xfrm>
            <a:off x="468313" y="549275"/>
            <a:ext cx="8207375" cy="1143000"/>
          </a:xfrm>
        </p:spPr>
        <p:txBody>
          <a:bodyPr/>
          <a:lstStyle/>
          <a:p>
            <a:r>
              <a:rPr lang="ru-RU" altLang="ru-RU" sz="3200" dirty="0" smtClean="0">
                <a:solidFill>
                  <a:schemeClr val="bg1"/>
                </a:solidFill>
                <a:latin typeface="Arial" charset="0"/>
                <a:cs typeface="Arial" charset="0"/>
              </a:rPr>
              <a:t>Содержание </a:t>
            </a:r>
            <a:r>
              <a:rPr lang="ru-RU" altLang="ru-RU" sz="3200" dirty="0" smtClean="0">
                <a:solidFill>
                  <a:schemeClr val="bg1"/>
                </a:solidFill>
                <a:latin typeface="Arial" charset="0"/>
                <a:cs typeface="Arial" charset="0"/>
              </a:rPr>
              <a:t>«Пермского </a:t>
            </a:r>
            <a:br>
              <a:rPr lang="ru-RU" altLang="ru-RU" sz="3200" dirty="0" smtClean="0">
                <a:solidFill>
                  <a:schemeClr val="bg1"/>
                </a:solidFill>
                <a:latin typeface="Arial" charset="0"/>
                <a:cs typeface="Arial" charset="0"/>
              </a:rPr>
            </a:br>
            <a:r>
              <a:rPr lang="ru-RU" altLang="ru-RU" sz="3200" dirty="0" smtClean="0">
                <a:solidFill>
                  <a:schemeClr val="bg1"/>
                </a:solidFill>
                <a:latin typeface="Arial" charset="0"/>
                <a:cs typeface="Arial" charset="0"/>
              </a:rPr>
              <a:t>педагогического журнала» № 7</a:t>
            </a:r>
            <a:endParaRPr lang="ru-RU" altLang="ru-RU" sz="3200" dirty="0" smtClean="0">
              <a:solidFill>
                <a:schemeClr val="bg1"/>
              </a:solidFill>
              <a:latin typeface="Arial" charset="0"/>
              <a:cs typeface="Arial" charset="0"/>
            </a:endParaRPr>
          </a:p>
        </p:txBody>
      </p:sp>
      <p:sp>
        <p:nvSpPr>
          <p:cNvPr id="18434" name="Rectangle 3"/>
          <p:cNvSpPr>
            <a:spLocks noGrp="1"/>
          </p:cNvSpPr>
          <p:nvPr>
            <p:ph type="body" idx="1"/>
          </p:nvPr>
        </p:nvSpPr>
        <p:spPr>
          <a:xfrm>
            <a:off x="457200" y="2285993"/>
            <a:ext cx="8229600" cy="384017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ru-RU" altLang="ru-RU" sz="2800" dirty="0" smtClean="0">
                <a:latin typeface="Calibri" pitchFamily="34" charset="0"/>
              </a:rPr>
              <a:t>теоретические аспекты совершенствования качества современного образования</a:t>
            </a:r>
          </a:p>
          <a:p>
            <a:pPr>
              <a:lnSpc>
                <a:spcPct val="80000"/>
              </a:lnSpc>
            </a:pPr>
            <a:r>
              <a:rPr lang="ru-RU" altLang="ru-RU" sz="2800" dirty="0" smtClean="0">
                <a:latin typeface="Calibri" pitchFamily="34" charset="0"/>
              </a:rPr>
              <a:t>вопросы организации, пути и средства совершенствования образовательного процесса</a:t>
            </a:r>
          </a:p>
          <a:p>
            <a:pPr>
              <a:lnSpc>
                <a:spcPct val="80000"/>
              </a:lnSpc>
              <a:spcBef>
                <a:spcPts val="600"/>
              </a:spcBef>
            </a:pPr>
            <a:r>
              <a:rPr lang="ru-RU" altLang="ru-RU" sz="2800" dirty="0" smtClean="0">
                <a:latin typeface="Calibri" pitchFamily="34" charset="0"/>
              </a:rPr>
              <a:t>проблемы позитивной социализации обучающихся </a:t>
            </a:r>
          </a:p>
          <a:p>
            <a:pPr>
              <a:lnSpc>
                <a:spcPct val="80000"/>
              </a:lnSpc>
            </a:pPr>
            <a:r>
              <a:rPr lang="ru-RU" altLang="ru-RU" sz="2800" dirty="0" smtClean="0">
                <a:latin typeface="Calibri" pitchFamily="34" charset="0"/>
              </a:rPr>
              <a:t>образовательный потенциал проектной деятельности</a:t>
            </a:r>
          </a:p>
          <a:p>
            <a:pPr>
              <a:lnSpc>
                <a:spcPct val="80000"/>
              </a:lnSpc>
            </a:pPr>
            <a:r>
              <a:rPr lang="ru-RU" altLang="ru-RU" sz="2800" dirty="0" smtClean="0">
                <a:latin typeface="Calibri" pitchFamily="34" charset="0"/>
              </a:rPr>
              <a:t>опыт работы педагогов дошкольных образовательных организаций – Центров инновационного опыта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Rectangle 2"/>
          <p:cNvSpPr>
            <a:spLocks noGrp="1"/>
          </p:cNvSpPr>
          <p:nvPr>
            <p:ph type="title"/>
          </p:nvPr>
        </p:nvSpPr>
        <p:spPr>
          <a:xfrm>
            <a:off x="0" y="620713"/>
            <a:ext cx="9144000" cy="1008062"/>
          </a:xfrm>
        </p:spPr>
        <p:txBody>
          <a:bodyPr/>
          <a:lstStyle/>
          <a:p>
            <a:pPr eaLnBrk="1" hangingPunct="1"/>
            <a:r>
              <a:rPr lang="ru-RU" altLang="ru-RU" sz="3200" dirty="0" smtClean="0">
                <a:solidFill>
                  <a:schemeClr val="bg1"/>
                </a:solidFill>
              </a:rPr>
              <a:t>Сеть инновационных </a:t>
            </a:r>
            <a:r>
              <a:rPr lang="ru-RU" altLang="ru-RU" sz="3200" dirty="0" smtClean="0">
                <a:solidFill>
                  <a:schemeClr val="bg1"/>
                </a:solidFill>
              </a:rPr>
              <a:t/>
            </a:r>
            <a:br>
              <a:rPr lang="ru-RU" altLang="ru-RU" sz="3200" dirty="0" smtClean="0">
                <a:solidFill>
                  <a:schemeClr val="bg1"/>
                </a:solidFill>
              </a:rPr>
            </a:br>
            <a:r>
              <a:rPr lang="ru-RU" altLang="ru-RU" sz="3200" dirty="0" smtClean="0">
                <a:solidFill>
                  <a:schemeClr val="bg1"/>
                </a:solidFill>
              </a:rPr>
              <a:t>образовательных </a:t>
            </a:r>
            <a:r>
              <a:rPr lang="ru-RU" altLang="ru-RU" sz="3200" dirty="0" smtClean="0">
                <a:solidFill>
                  <a:schemeClr val="bg1"/>
                </a:solidFill>
              </a:rPr>
              <a:t>учреждений  </a:t>
            </a:r>
          </a:p>
        </p:txBody>
      </p:sp>
      <p:sp>
        <p:nvSpPr>
          <p:cNvPr id="20482" name="Rectangle 3"/>
          <p:cNvSpPr>
            <a:spLocks noGrp="1"/>
          </p:cNvSpPr>
          <p:nvPr>
            <p:ph type="body" idx="1"/>
          </p:nvPr>
        </p:nvSpPr>
        <p:spPr>
          <a:xfrm>
            <a:off x="428596" y="1989138"/>
            <a:ext cx="8286808" cy="4868862"/>
          </a:xfrm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ru-RU" altLang="ru-RU" dirty="0" smtClean="0">
              <a:latin typeface="Georgia" panose="02040502050405020303" pitchFamily="18" charset="0"/>
            </a:endParaRPr>
          </a:p>
          <a:p>
            <a:pPr marL="87313" indent="-87313" eaLnBrk="1" hangingPunct="1">
              <a:buFont typeface="Arial" panose="020B0604020202020204" pitchFamily="34" charset="0"/>
              <a:buNone/>
              <a:tabLst>
                <a:tab pos="87313" algn="l"/>
                <a:tab pos="269875" algn="l"/>
              </a:tabLst>
              <a:defRPr/>
            </a:pPr>
            <a:r>
              <a:rPr lang="ru-RU" altLang="ru-RU" dirty="0" smtClean="0">
                <a:latin typeface="+mn-lt"/>
              </a:rPr>
              <a:t> это педагогическое сообщество, связанное отношениями взаимовыгодного взаимодействия по разработке и проектному внедрению инноваций (А.И. </a:t>
            </a:r>
            <a:r>
              <a:rPr lang="ru-RU" altLang="ru-RU" dirty="0" err="1" smtClean="0">
                <a:latin typeface="+mn-lt"/>
              </a:rPr>
              <a:t>Адамский</a:t>
            </a:r>
            <a:r>
              <a:rPr lang="ru-RU" altLang="ru-RU" dirty="0" smtClean="0">
                <a:latin typeface="+mn-lt"/>
              </a:rPr>
              <a:t>)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Rectangle 2"/>
          <p:cNvSpPr>
            <a:spLocks noGrp="1"/>
          </p:cNvSpPr>
          <p:nvPr>
            <p:ph type="title"/>
          </p:nvPr>
        </p:nvSpPr>
        <p:spPr>
          <a:xfrm>
            <a:off x="0" y="620713"/>
            <a:ext cx="9144000" cy="1079500"/>
          </a:xfrm>
        </p:spPr>
        <p:txBody>
          <a:bodyPr/>
          <a:lstStyle/>
          <a:p>
            <a:pPr eaLnBrk="1" hangingPunct="1"/>
            <a:r>
              <a:rPr lang="ru-RU" altLang="ru-RU" sz="3200" dirty="0" smtClean="0">
                <a:solidFill>
                  <a:schemeClr val="bg1"/>
                </a:solidFill>
                <a:latin typeface="Georgia" pitchFamily="18" charset="0"/>
                <a:cs typeface="Arial" charset="0"/>
              </a:rPr>
              <a:t>Преимущественные возможности сетевой организации инновационных процессов</a:t>
            </a:r>
          </a:p>
        </p:txBody>
      </p:sp>
      <p:sp>
        <p:nvSpPr>
          <p:cNvPr id="27650" name="Rectangle 3"/>
          <p:cNvSpPr>
            <a:spLocks noGrp="1"/>
          </p:cNvSpPr>
          <p:nvPr>
            <p:ph type="body" idx="1"/>
          </p:nvPr>
        </p:nvSpPr>
        <p:spPr>
          <a:xfrm>
            <a:off x="428596" y="2428868"/>
            <a:ext cx="8358246" cy="4429132"/>
          </a:xfrm>
        </p:spPr>
        <p:txBody>
          <a:bodyPr/>
          <a:lstStyle/>
          <a:p>
            <a:pPr eaLnBrk="1" hangingPunct="1">
              <a:lnSpc>
                <a:spcPct val="80000"/>
              </a:lnSpc>
            </a:pPr>
            <a:r>
              <a:rPr lang="ru-RU" altLang="ru-RU" sz="2500" dirty="0" smtClean="0"/>
              <a:t>Осознание всеми партнерами основных целей </a:t>
            </a:r>
            <a:r>
              <a:rPr lang="ru-RU" altLang="ru-RU" sz="2500" dirty="0" smtClean="0"/>
              <a:t>инновационной деятельности</a:t>
            </a:r>
            <a:endParaRPr lang="ru-RU" altLang="ru-RU" sz="2500" dirty="0" smtClean="0"/>
          </a:p>
          <a:p>
            <a:pPr eaLnBrk="1" hangingPunct="1">
              <a:lnSpc>
                <a:spcPct val="80000"/>
              </a:lnSpc>
            </a:pPr>
            <a:r>
              <a:rPr lang="ru-RU" altLang="ru-RU" sz="2500" dirty="0" smtClean="0"/>
              <a:t>Проявление собственной инициативы, ее коллективная поддержка </a:t>
            </a:r>
          </a:p>
          <a:p>
            <a:pPr eaLnBrk="1" hangingPunct="1">
              <a:lnSpc>
                <a:spcPct val="80000"/>
              </a:lnSpc>
            </a:pPr>
            <a:r>
              <a:rPr lang="ru-RU" altLang="ru-RU" sz="2500" dirty="0" smtClean="0"/>
              <a:t>Участие в поддержке и оценке других инициатив</a:t>
            </a:r>
          </a:p>
          <a:p>
            <a:pPr eaLnBrk="1" hangingPunct="1">
              <a:lnSpc>
                <a:spcPct val="80000"/>
              </a:lnSpc>
            </a:pPr>
            <a:r>
              <a:rPr lang="ru-RU" altLang="ru-RU" sz="2500" dirty="0" smtClean="0"/>
              <a:t>Участие </a:t>
            </a:r>
            <a:r>
              <a:rPr lang="ru-RU" altLang="ru-RU" sz="2500" dirty="0" smtClean="0"/>
              <a:t>в управлении совместной деятельностью, влияние на распределение ресурсов</a:t>
            </a:r>
          </a:p>
          <a:p>
            <a:pPr eaLnBrk="1" hangingPunct="1">
              <a:lnSpc>
                <a:spcPct val="80000"/>
              </a:lnSpc>
            </a:pPr>
            <a:r>
              <a:rPr lang="ru-RU" altLang="ru-RU" sz="2500" dirty="0" smtClean="0"/>
              <a:t>Наличие информации о деятельности других участников </a:t>
            </a:r>
            <a:r>
              <a:rPr lang="ru-RU" altLang="ru-RU" sz="2500" dirty="0" smtClean="0"/>
              <a:t>сети, вхождение </a:t>
            </a:r>
            <a:r>
              <a:rPr lang="ru-RU" altLang="ru-RU" sz="2500" dirty="0" smtClean="0"/>
              <a:t>в информационные каналы</a:t>
            </a:r>
          </a:p>
          <a:p>
            <a:pPr eaLnBrk="1" hangingPunct="1">
              <a:lnSpc>
                <a:spcPct val="80000"/>
              </a:lnSpc>
            </a:pPr>
            <a:r>
              <a:rPr lang="ru-RU" altLang="ru-RU" sz="2500" dirty="0" smtClean="0"/>
              <a:t>Трансляция собственной информации среди участников сети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Rectangle 2"/>
          <p:cNvSpPr>
            <a:spLocks noGrp="1"/>
          </p:cNvSpPr>
          <p:nvPr>
            <p:ph type="title"/>
          </p:nvPr>
        </p:nvSpPr>
        <p:spPr>
          <a:xfrm>
            <a:off x="468313" y="549275"/>
            <a:ext cx="8207375" cy="1143000"/>
          </a:xfrm>
        </p:spPr>
        <p:txBody>
          <a:bodyPr/>
          <a:lstStyle/>
          <a:p>
            <a:pPr eaLnBrk="1" hangingPunct="1"/>
            <a:r>
              <a:rPr lang="ru-RU" altLang="ru-RU" sz="3200" dirty="0" smtClean="0">
                <a:solidFill>
                  <a:schemeClr val="bg1"/>
                </a:solidFill>
                <a:latin typeface="Arial" charset="0"/>
                <a:cs typeface="Arial" charset="0"/>
              </a:rPr>
              <a:t>http://pspu.ru/university/universitetskij-okrug-pggpu/materialy-okruga </a:t>
            </a:r>
          </a:p>
        </p:txBody>
      </p:sp>
      <p:sp>
        <p:nvSpPr>
          <p:cNvPr id="25602" name="Rectangle 3"/>
          <p:cNvSpPr>
            <a:spLocks noGrp="1"/>
          </p:cNvSpPr>
          <p:nvPr>
            <p:ph type="body" idx="1"/>
          </p:nvPr>
        </p:nvSpPr>
        <p:spPr>
          <a:xfrm>
            <a:off x="107950" y="2500305"/>
            <a:ext cx="8578850" cy="4241807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 typeface="Arial" charset="0"/>
              <a:buNone/>
            </a:pPr>
            <a:r>
              <a:rPr lang="ru-RU" altLang="ru-RU" sz="2800" dirty="0" smtClean="0">
                <a:latin typeface="Calibri" pitchFamily="34" charset="0"/>
                <a:cs typeface="Arial" charset="0"/>
              </a:rPr>
              <a:t>    </a:t>
            </a:r>
            <a:r>
              <a:rPr lang="ru-RU" altLang="ru-RU" sz="2800" dirty="0" smtClean="0"/>
              <a:t>Деятельность ЦИО должна быть направлена на участие в реорганизации структуры системы повышения квалификации работников образования Пермского </a:t>
            </a:r>
            <a:r>
              <a:rPr lang="ru-RU" altLang="ru-RU" sz="2800" dirty="0" smtClean="0"/>
              <a:t>края, </a:t>
            </a:r>
            <a:r>
              <a:rPr lang="ru-RU" altLang="ru-RU" sz="2800" dirty="0" smtClean="0"/>
              <a:t>создание постоянной научно-методической поддержки профессиональной деятельности педагогических работников, инновационное обновление содержания </a:t>
            </a:r>
            <a:r>
              <a:rPr lang="ru-RU" altLang="ru-RU" sz="2800" dirty="0" smtClean="0"/>
              <a:t>и технологий образования</a:t>
            </a:r>
            <a:endParaRPr lang="ru-RU" altLang="ru-RU" sz="28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Rectangle 2"/>
          <p:cNvSpPr>
            <a:spLocks noGrp="1"/>
          </p:cNvSpPr>
          <p:nvPr>
            <p:ph type="title"/>
          </p:nvPr>
        </p:nvSpPr>
        <p:spPr>
          <a:xfrm>
            <a:off x="0" y="981075"/>
            <a:ext cx="9144000" cy="369888"/>
          </a:xfrm>
        </p:spPr>
        <p:txBody>
          <a:bodyPr/>
          <a:lstStyle/>
          <a:p>
            <a:pPr eaLnBrk="1" hangingPunct="1"/>
            <a:r>
              <a:rPr lang="ru-RU" altLang="ru-RU" sz="3200" dirty="0" smtClean="0">
                <a:solidFill>
                  <a:schemeClr val="bg1"/>
                </a:solidFill>
                <a:latin typeface="Georgia" pitchFamily="18" charset="0"/>
                <a:cs typeface="Arial" charset="0"/>
              </a:rPr>
              <a:t>Основные отличия сетевых инноваций</a:t>
            </a:r>
          </a:p>
        </p:txBody>
      </p:sp>
      <p:sp>
        <p:nvSpPr>
          <p:cNvPr id="29698" name="Rectangle 3"/>
          <p:cNvSpPr>
            <a:spLocks noGrp="1"/>
          </p:cNvSpPr>
          <p:nvPr>
            <p:ph type="body" idx="1"/>
          </p:nvPr>
        </p:nvSpPr>
        <p:spPr>
          <a:xfrm>
            <a:off x="0" y="1989138"/>
            <a:ext cx="9144000" cy="4868862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ru-RU" altLang="ru-RU" sz="2800" dirty="0" smtClean="0"/>
              <a:t>Децентрализация, преобладание горизонтальных связей над вертикальными</a:t>
            </a:r>
          </a:p>
          <a:p>
            <a:pPr eaLnBrk="1" hangingPunct="1">
              <a:lnSpc>
                <a:spcPct val="90000"/>
              </a:lnSpc>
            </a:pPr>
            <a:r>
              <a:rPr lang="ru-RU" altLang="ru-RU" sz="2800" dirty="0" smtClean="0"/>
              <a:t>Частичное лидерство. Каждый субъект сети может является лидером в какой-то сфере.</a:t>
            </a:r>
          </a:p>
          <a:p>
            <a:pPr eaLnBrk="1" hangingPunct="1">
              <a:lnSpc>
                <a:spcPct val="90000"/>
              </a:lnSpc>
            </a:pPr>
            <a:r>
              <a:rPr lang="ru-RU" altLang="ru-RU" sz="2800" dirty="0" smtClean="0"/>
              <a:t>Широкая специализация, предполагающая решение в сети не только узко профессиональных, но и пограничных проблем</a:t>
            </a:r>
          </a:p>
          <a:p>
            <a:pPr eaLnBrk="1" hangingPunct="1">
              <a:lnSpc>
                <a:spcPct val="90000"/>
              </a:lnSpc>
            </a:pPr>
            <a:r>
              <a:rPr lang="ru-RU" altLang="ru-RU" sz="2800" dirty="0" smtClean="0"/>
              <a:t>Наличие неформальных отношений, предполагающих не только профессиональное, иерархичное, но и глубокое межличностное взаимодействие (И.М. </a:t>
            </a:r>
            <a:r>
              <a:rPr lang="ru-RU" altLang="ru-RU" sz="2800" dirty="0" err="1" smtClean="0"/>
              <a:t>Реморенко</a:t>
            </a:r>
            <a:r>
              <a:rPr lang="ru-RU" altLang="ru-RU" sz="2800" dirty="0" smtClean="0"/>
              <a:t>)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1" name="Номер слайда 5"/>
          <p:cNvSpPr txBox="1">
            <a:spLocks noGrp="1"/>
          </p:cNvSpPr>
          <p:nvPr/>
        </p:nvSpPr>
        <p:spPr bwMode="auto">
          <a:xfrm>
            <a:off x="6553200" y="6356350"/>
            <a:ext cx="21336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r"/>
            <a:fld id="{8CC7B14E-217C-4FF1-9EE9-D2B12476F2EB}" type="slidenum">
              <a:rPr lang="ru-RU" altLang="ru-RU" sz="1200">
                <a:solidFill>
                  <a:srgbClr val="898989"/>
                </a:solidFill>
                <a:latin typeface="Calibri" pitchFamily="34" charset="0"/>
              </a:rPr>
              <a:pPr algn="r"/>
              <a:t>8</a:t>
            </a:fld>
            <a:endParaRPr lang="ru-RU" altLang="ru-RU" sz="1200">
              <a:solidFill>
                <a:srgbClr val="898989"/>
              </a:solidFill>
              <a:latin typeface="Calibri" pitchFamily="34" charset="0"/>
            </a:endParaRPr>
          </a:p>
        </p:txBody>
      </p:sp>
      <p:sp>
        <p:nvSpPr>
          <p:cNvPr id="30722" name="Rectangle 2"/>
          <p:cNvSpPr>
            <a:spLocks noGrp="1"/>
          </p:cNvSpPr>
          <p:nvPr>
            <p:ph type="title" idx="4294967295"/>
          </p:nvPr>
        </p:nvSpPr>
        <p:spPr>
          <a:xfrm>
            <a:off x="0" y="549275"/>
            <a:ext cx="9036050" cy="1143000"/>
          </a:xfrm>
        </p:spPr>
        <p:txBody>
          <a:bodyPr/>
          <a:lstStyle/>
          <a:p>
            <a:pPr eaLnBrk="1" hangingPunct="1"/>
            <a:r>
              <a:rPr lang="ru-RU" altLang="ru-RU" sz="3600" dirty="0" smtClean="0">
                <a:solidFill>
                  <a:schemeClr val="bg1"/>
                </a:solidFill>
                <a:latin typeface="Arial" charset="0"/>
                <a:cs typeface="Arial" charset="0"/>
              </a:rPr>
              <a:t>Участники сетевой формы инновации</a:t>
            </a:r>
            <a:endParaRPr lang="en-US" altLang="ru-RU" sz="3600" dirty="0" smtClean="0">
              <a:solidFill>
                <a:schemeClr val="bg1"/>
              </a:solidFill>
              <a:latin typeface="Arial" charset="0"/>
              <a:cs typeface="Arial" charset="0"/>
            </a:endParaRPr>
          </a:p>
        </p:txBody>
      </p:sp>
      <p:sp>
        <p:nvSpPr>
          <p:cNvPr id="30723" name="Freeform 3"/>
          <p:cNvSpPr>
            <a:spLocks noEditPoints="1"/>
          </p:cNvSpPr>
          <p:nvPr/>
        </p:nvSpPr>
        <p:spPr bwMode="gray">
          <a:xfrm flipH="1">
            <a:off x="5867400" y="2727325"/>
            <a:ext cx="3168650" cy="3006725"/>
          </a:xfrm>
          <a:custGeom>
            <a:avLst/>
            <a:gdLst>
              <a:gd name="T0" fmla="*/ 2147483647 w 2820"/>
              <a:gd name="T1" fmla="*/ 2147483647 h 2912"/>
              <a:gd name="T2" fmla="*/ 2147483647 w 2820"/>
              <a:gd name="T3" fmla="*/ 2147483647 h 2912"/>
              <a:gd name="T4" fmla="*/ 2147483647 w 2820"/>
              <a:gd name="T5" fmla="*/ 2147483647 h 2912"/>
              <a:gd name="T6" fmla="*/ 2147483647 w 2820"/>
              <a:gd name="T7" fmla="*/ 2147483647 h 2912"/>
              <a:gd name="T8" fmla="*/ 2147483647 w 2820"/>
              <a:gd name="T9" fmla="*/ 2147483647 h 2912"/>
              <a:gd name="T10" fmla="*/ 2147483647 w 2820"/>
              <a:gd name="T11" fmla="*/ 2147483647 h 2912"/>
              <a:gd name="T12" fmla="*/ 2147483647 w 2820"/>
              <a:gd name="T13" fmla="*/ 2147483647 h 2912"/>
              <a:gd name="T14" fmla="*/ 2147483647 w 2820"/>
              <a:gd name="T15" fmla="*/ 2147483647 h 2912"/>
              <a:gd name="T16" fmla="*/ 0 w 2820"/>
              <a:gd name="T17" fmla="*/ 2147483647 h 2912"/>
              <a:gd name="T18" fmla="*/ 2147483647 w 2820"/>
              <a:gd name="T19" fmla="*/ 2147483647 h 2912"/>
              <a:gd name="T20" fmla="*/ 2147483647 w 2820"/>
              <a:gd name="T21" fmla="*/ 2147483647 h 2912"/>
              <a:gd name="T22" fmla="*/ 2147483647 w 2820"/>
              <a:gd name="T23" fmla="*/ 2147483647 h 2912"/>
              <a:gd name="T24" fmla="*/ 2147483647 w 2820"/>
              <a:gd name="T25" fmla="*/ 2147483647 h 2912"/>
              <a:gd name="T26" fmla="*/ 2147483647 w 2820"/>
              <a:gd name="T27" fmla="*/ 2147483647 h 2912"/>
              <a:gd name="T28" fmla="*/ 2147483647 w 2820"/>
              <a:gd name="T29" fmla="*/ 2147483647 h 2912"/>
              <a:gd name="T30" fmla="*/ 2147483647 w 2820"/>
              <a:gd name="T31" fmla="*/ 2147483647 h 2912"/>
              <a:gd name="T32" fmla="*/ 2147483647 w 2820"/>
              <a:gd name="T33" fmla="*/ 2147483647 h 2912"/>
              <a:gd name="T34" fmla="*/ 2147483647 w 2820"/>
              <a:gd name="T35" fmla="*/ 2147483647 h 2912"/>
              <a:gd name="T36" fmla="*/ 2147483647 w 2820"/>
              <a:gd name="T37" fmla="*/ 2147483647 h 2912"/>
              <a:gd name="T38" fmla="*/ 2147483647 w 2820"/>
              <a:gd name="T39" fmla="*/ 2147483647 h 2912"/>
              <a:gd name="T40" fmla="*/ 2147483647 w 2820"/>
              <a:gd name="T41" fmla="*/ 2147483647 h 2912"/>
              <a:gd name="T42" fmla="*/ 2147483647 w 2820"/>
              <a:gd name="T43" fmla="*/ 2147483647 h 2912"/>
              <a:gd name="T44" fmla="*/ 2147483647 w 2820"/>
              <a:gd name="T45" fmla="*/ 2147483647 h 2912"/>
              <a:gd name="T46" fmla="*/ 2147483647 w 2820"/>
              <a:gd name="T47" fmla="*/ 2147483647 h 2912"/>
              <a:gd name="T48" fmla="*/ 2147483647 w 2820"/>
              <a:gd name="T49" fmla="*/ 2147483647 h 2912"/>
              <a:gd name="T50" fmla="*/ 2147483647 w 2820"/>
              <a:gd name="T51" fmla="*/ 2147483647 h 2912"/>
              <a:gd name="T52" fmla="*/ 2147483647 w 2820"/>
              <a:gd name="T53" fmla="*/ 2147483647 h 2912"/>
              <a:gd name="T54" fmla="*/ 2147483647 w 2820"/>
              <a:gd name="T55" fmla="*/ 2147483647 h 2912"/>
              <a:gd name="T56" fmla="*/ 2147483647 w 2820"/>
              <a:gd name="T57" fmla="*/ 2147483647 h 2912"/>
              <a:gd name="T58" fmla="*/ 2147483647 w 2820"/>
              <a:gd name="T59" fmla="*/ 2147483647 h 2912"/>
              <a:gd name="T60" fmla="*/ 2147483647 w 2820"/>
              <a:gd name="T61" fmla="*/ 2147483647 h 2912"/>
              <a:gd name="T62" fmla="*/ 2147483647 w 2820"/>
              <a:gd name="T63" fmla="*/ 2147483647 h 2912"/>
              <a:gd name="T64" fmla="*/ 2147483647 w 2820"/>
              <a:gd name="T65" fmla="*/ 2147483647 h 2912"/>
              <a:gd name="T66" fmla="*/ 2147483647 w 2820"/>
              <a:gd name="T67" fmla="*/ 2147483647 h 2912"/>
              <a:gd name="T68" fmla="*/ 2147483647 w 2820"/>
              <a:gd name="T69" fmla="*/ 2147483647 h 2912"/>
              <a:gd name="T70" fmla="*/ 2147483647 w 2820"/>
              <a:gd name="T71" fmla="*/ 2147483647 h 2912"/>
              <a:gd name="T72" fmla="*/ 2147483647 w 2820"/>
              <a:gd name="T73" fmla="*/ 2147483647 h 2912"/>
              <a:gd name="T74" fmla="*/ 2147483647 w 2820"/>
              <a:gd name="T75" fmla="*/ 2147483647 h 2912"/>
              <a:gd name="T76" fmla="*/ 2147483647 w 2820"/>
              <a:gd name="T77" fmla="*/ 2147483647 h 2912"/>
              <a:gd name="T78" fmla="*/ 2147483647 w 2820"/>
              <a:gd name="T79" fmla="*/ 2147483647 h 2912"/>
              <a:gd name="T80" fmla="*/ 2147483647 w 2820"/>
              <a:gd name="T81" fmla="*/ 2147483647 h 2912"/>
              <a:gd name="T82" fmla="*/ 2147483647 w 2820"/>
              <a:gd name="T83" fmla="*/ 2147483647 h 2912"/>
              <a:gd name="T84" fmla="*/ 2147483647 w 2820"/>
              <a:gd name="T85" fmla="*/ 2147483647 h 2912"/>
              <a:gd name="T86" fmla="*/ 2147483647 w 2820"/>
              <a:gd name="T87" fmla="*/ 2147483647 h 2912"/>
              <a:gd name="T88" fmla="*/ 2147483647 w 2820"/>
              <a:gd name="T89" fmla="*/ 2147483647 h 2912"/>
              <a:gd name="T90" fmla="*/ 2147483647 w 2820"/>
              <a:gd name="T91" fmla="*/ 0 h 2912"/>
              <a:gd name="T92" fmla="*/ 2147483647 w 2820"/>
              <a:gd name="T93" fmla="*/ 2147483647 h 2912"/>
              <a:gd name="T94" fmla="*/ 2147483647 w 2820"/>
              <a:gd name="T95" fmla="*/ 2147483647 h 2912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w 2820"/>
              <a:gd name="T145" fmla="*/ 0 h 2912"/>
              <a:gd name="T146" fmla="*/ 2820 w 2820"/>
              <a:gd name="T147" fmla="*/ 2912 h 2912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T144" t="T145" r="T146" b="T147"/>
            <a:pathLst>
              <a:path w="2820" h="2912">
                <a:moveTo>
                  <a:pt x="1244" y="0"/>
                </a:moveTo>
                <a:lnTo>
                  <a:pt x="1092" y="50"/>
                </a:lnTo>
                <a:lnTo>
                  <a:pt x="952" y="106"/>
                </a:lnTo>
                <a:lnTo>
                  <a:pt x="822" y="168"/>
                </a:lnTo>
                <a:lnTo>
                  <a:pt x="704" y="232"/>
                </a:lnTo>
                <a:lnTo>
                  <a:pt x="594" y="300"/>
                </a:lnTo>
                <a:lnTo>
                  <a:pt x="494" y="372"/>
                </a:lnTo>
                <a:lnTo>
                  <a:pt x="406" y="446"/>
                </a:lnTo>
                <a:lnTo>
                  <a:pt x="324" y="524"/>
                </a:lnTo>
                <a:lnTo>
                  <a:pt x="254" y="604"/>
                </a:lnTo>
                <a:lnTo>
                  <a:pt x="192" y="686"/>
                </a:lnTo>
                <a:lnTo>
                  <a:pt x="140" y="772"/>
                </a:lnTo>
                <a:lnTo>
                  <a:pt x="96" y="856"/>
                </a:lnTo>
                <a:lnTo>
                  <a:pt x="60" y="944"/>
                </a:lnTo>
                <a:lnTo>
                  <a:pt x="32" y="1032"/>
                </a:lnTo>
                <a:lnTo>
                  <a:pt x="14" y="1122"/>
                </a:lnTo>
                <a:lnTo>
                  <a:pt x="2" y="1210"/>
                </a:lnTo>
                <a:lnTo>
                  <a:pt x="0" y="1300"/>
                </a:lnTo>
                <a:lnTo>
                  <a:pt x="4" y="1388"/>
                </a:lnTo>
                <a:lnTo>
                  <a:pt x="18" y="1476"/>
                </a:lnTo>
                <a:lnTo>
                  <a:pt x="36" y="1564"/>
                </a:lnTo>
                <a:lnTo>
                  <a:pt x="64" y="1650"/>
                </a:lnTo>
                <a:lnTo>
                  <a:pt x="96" y="1736"/>
                </a:lnTo>
                <a:lnTo>
                  <a:pt x="138" y="1818"/>
                </a:lnTo>
                <a:lnTo>
                  <a:pt x="184" y="1900"/>
                </a:lnTo>
                <a:lnTo>
                  <a:pt x="238" y="1978"/>
                </a:lnTo>
                <a:lnTo>
                  <a:pt x="298" y="2054"/>
                </a:lnTo>
                <a:lnTo>
                  <a:pt x="364" y="2126"/>
                </a:lnTo>
                <a:lnTo>
                  <a:pt x="434" y="2196"/>
                </a:lnTo>
                <a:lnTo>
                  <a:pt x="512" y="2262"/>
                </a:lnTo>
                <a:lnTo>
                  <a:pt x="596" y="2324"/>
                </a:lnTo>
                <a:lnTo>
                  <a:pt x="684" y="2382"/>
                </a:lnTo>
                <a:lnTo>
                  <a:pt x="776" y="2436"/>
                </a:lnTo>
                <a:lnTo>
                  <a:pt x="874" y="2484"/>
                </a:lnTo>
                <a:lnTo>
                  <a:pt x="978" y="2526"/>
                </a:lnTo>
                <a:lnTo>
                  <a:pt x="1086" y="2564"/>
                </a:lnTo>
                <a:lnTo>
                  <a:pt x="1198" y="2596"/>
                </a:lnTo>
                <a:lnTo>
                  <a:pt x="1314" y="2622"/>
                </a:lnTo>
                <a:lnTo>
                  <a:pt x="1434" y="2642"/>
                </a:lnTo>
                <a:lnTo>
                  <a:pt x="1558" y="2654"/>
                </a:lnTo>
                <a:lnTo>
                  <a:pt x="1686" y="2660"/>
                </a:lnTo>
                <a:lnTo>
                  <a:pt x="1818" y="2658"/>
                </a:lnTo>
                <a:lnTo>
                  <a:pt x="1952" y="2650"/>
                </a:lnTo>
                <a:lnTo>
                  <a:pt x="2090" y="2632"/>
                </a:lnTo>
                <a:lnTo>
                  <a:pt x="2230" y="2608"/>
                </a:lnTo>
                <a:lnTo>
                  <a:pt x="2374" y="2574"/>
                </a:lnTo>
                <a:lnTo>
                  <a:pt x="2542" y="2912"/>
                </a:lnTo>
                <a:lnTo>
                  <a:pt x="2544" y="2912"/>
                </a:lnTo>
                <a:lnTo>
                  <a:pt x="2820" y="1934"/>
                </a:lnTo>
                <a:lnTo>
                  <a:pt x="1868" y="1552"/>
                </a:lnTo>
                <a:lnTo>
                  <a:pt x="2036" y="1894"/>
                </a:lnTo>
                <a:lnTo>
                  <a:pt x="1956" y="1914"/>
                </a:lnTo>
                <a:lnTo>
                  <a:pt x="1872" y="1928"/>
                </a:lnTo>
                <a:lnTo>
                  <a:pt x="1788" y="1936"/>
                </a:lnTo>
                <a:lnTo>
                  <a:pt x="1702" y="1938"/>
                </a:lnTo>
                <a:lnTo>
                  <a:pt x="1616" y="1934"/>
                </a:lnTo>
                <a:lnTo>
                  <a:pt x="1528" y="1926"/>
                </a:lnTo>
                <a:lnTo>
                  <a:pt x="1442" y="1912"/>
                </a:lnTo>
                <a:lnTo>
                  <a:pt x="1356" y="1894"/>
                </a:lnTo>
                <a:lnTo>
                  <a:pt x="1272" y="1872"/>
                </a:lnTo>
                <a:lnTo>
                  <a:pt x="1188" y="1844"/>
                </a:lnTo>
                <a:lnTo>
                  <a:pt x="1108" y="1812"/>
                </a:lnTo>
                <a:lnTo>
                  <a:pt x="1028" y="1776"/>
                </a:lnTo>
                <a:lnTo>
                  <a:pt x="952" y="1736"/>
                </a:lnTo>
                <a:lnTo>
                  <a:pt x="880" y="1692"/>
                </a:lnTo>
                <a:lnTo>
                  <a:pt x="810" y="1646"/>
                </a:lnTo>
                <a:lnTo>
                  <a:pt x="744" y="1596"/>
                </a:lnTo>
                <a:lnTo>
                  <a:pt x="684" y="1542"/>
                </a:lnTo>
                <a:lnTo>
                  <a:pt x="628" y="1486"/>
                </a:lnTo>
                <a:lnTo>
                  <a:pt x="578" y="1428"/>
                </a:lnTo>
                <a:lnTo>
                  <a:pt x="532" y="1366"/>
                </a:lnTo>
                <a:lnTo>
                  <a:pt x="494" y="1304"/>
                </a:lnTo>
                <a:lnTo>
                  <a:pt x="462" y="1238"/>
                </a:lnTo>
                <a:lnTo>
                  <a:pt x="438" y="1170"/>
                </a:lnTo>
                <a:lnTo>
                  <a:pt x="420" y="1102"/>
                </a:lnTo>
                <a:lnTo>
                  <a:pt x="410" y="1032"/>
                </a:lnTo>
                <a:lnTo>
                  <a:pt x="410" y="960"/>
                </a:lnTo>
                <a:lnTo>
                  <a:pt x="416" y="888"/>
                </a:lnTo>
                <a:lnTo>
                  <a:pt x="434" y="816"/>
                </a:lnTo>
                <a:lnTo>
                  <a:pt x="460" y="742"/>
                </a:lnTo>
                <a:lnTo>
                  <a:pt x="496" y="668"/>
                </a:lnTo>
                <a:lnTo>
                  <a:pt x="544" y="592"/>
                </a:lnTo>
                <a:lnTo>
                  <a:pt x="602" y="518"/>
                </a:lnTo>
                <a:lnTo>
                  <a:pt x="670" y="444"/>
                </a:lnTo>
                <a:lnTo>
                  <a:pt x="752" y="370"/>
                </a:lnTo>
                <a:lnTo>
                  <a:pt x="844" y="298"/>
                </a:lnTo>
                <a:lnTo>
                  <a:pt x="950" y="226"/>
                </a:lnTo>
                <a:lnTo>
                  <a:pt x="1070" y="154"/>
                </a:lnTo>
                <a:lnTo>
                  <a:pt x="1202" y="84"/>
                </a:lnTo>
                <a:lnTo>
                  <a:pt x="1348" y="16"/>
                </a:lnTo>
                <a:lnTo>
                  <a:pt x="1244" y="0"/>
                </a:lnTo>
                <a:close/>
                <a:moveTo>
                  <a:pt x="2820" y="1934"/>
                </a:moveTo>
                <a:lnTo>
                  <a:pt x="2820" y="1934"/>
                </a:lnTo>
                <a:close/>
              </a:path>
            </a:pathLst>
          </a:custGeom>
          <a:gradFill rotWithShape="1">
            <a:gsLst>
              <a:gs pos="0">
                <a:srgbClr val="CFCDF7"/>
              </a:gs>
              <a:gs pos="100000">
                <a:srgbClr val="8580EA"/>
              </a:gs>
            </a:gsLst>
            <a:lin ang="2700000" scaled="1"/>
          </a:gradFill>
          <a:ln w="9525">
            <a:noFill/>
            <a:miter lim="800000"/>
            <a:headEnd/>
            <a:tailEnd/>
          </a:ln>
        </p:spPr>
        <p:txBody>
          <a:bodyPr/>
          <a:lstStyle/>
          <a:p>
            <a:pPr eaLnBrk="0" hangingPunct="0"/>
            <a:endParaRPr lang="ru-RU"/>
          </a:p>
        </p:txBody>
      </p:sp>
      <p:grpSp>
        <p:nvGrpSpPr>
          <p:cNvPr id="30724" name="Group 4"/>
          <p:cNvGrpSpPr>
            <a:grpSpLocks/>
          </p:cNvGrpSpPr>
          <p:nvPr/>
        </p:nvGrpSpPr>
        <p:grpSpPr bwMode="auto">
          <a:xfrm>
            <a:off x="395288" y="2025650"/>
            <a:ext cx="5327650" cy="4832350"/>
            <a:chOff x="528" y="1084"/>
            <a:chExt cx="2590" cy="2468"/>
          </a:xfrm>
        </p:grpSpPr>
        <p:sp>
          <p:nvSpPr>
            <p:cNvPr id="30727" name="AutoShape 5"/>
            <p:cNvSpPr>
              <a:spLocks noChangeArrowheads="1"/>
            </p:cNvSpPr>
            <p:nvPr/>
          </p:nvSpPr>
          <p:spPr bwMode="auto">
            <a:xfrm rot="5432887">
              <a:off x="2183" y="1830"/>
              <a:ext cx="962" cy="908"/>
            </a:xfrm>
            <a:prstGeom prst="hexagon">
              <a:avLst>
                <a:gd name="adj" fmla="val 26487"/>
                <a:gd name="vf" fmla="val 115470"/>
              </a:avLst>
            </a:prstGeom>
            <a:gradFill rotWithShape="1">
              <a:gsLst>
                <a:gs pos="0">
                  <a:srgbClr val="295769"/>
                </a:gs>
                <a:gs pos="50000">
                  <a:srgbClr val="59BCE3"/>
                </a:gs>
                <a:gs pos="100000">
                  <a:srgbClr val="295769"/>
                </a:gs>
              </a:gsLst>
              <a:lin ang="2700000" scaled="1"/>
            </a:gradFill>
            <a:ln w="9525">
              <a:miter lim="800000"/>
              <a:headEnd/>
              <a:tailEnd/>
            </a:ln>
            <a:scene3d>
              <a:camera prst="legacyObliqueTopLeft">
                <a:rot lat="21299981" lon="20999981" rev="0"/>
              </a:camera>
              <a:lightRig rig="legacyFlat3" dir="t"/>
            </a:scene3d>
            <a:sp3d extrusionH="430200" prstMaterial="legacyMatte">
              <a:bevelT w="13500" h="13500" prst="angle"/>
              <a:bevelB w="13500" h="13500" prst="angle"/>
              <a:extrusionClr>
                <a:srgbClr val="59BCE3"/>
              </a:extrusionClr>
            </a:sp3d>
          </p:spPr>
          <p:txBody>
            <a:bodyPr rot="10800000" vert="eaVert" wrap="none" anchor="ctr">
              <a:flatTx/>
            </a:bodyPr>
            <a:lstStyle/>
            <a:p>
              <a:pPr algn="ctr"/>
              <a:r>
                <a:rPr lang="ru-RU" altLang="ru-RU" b="1"/>
                <a:t>Физкультурно-</a:t>
              </a:r>
            </a:p>
            <a:p>
              <a:pPr algn="ctr"/>
              <a:r>
                <a:rPr lang="ru-RU" altLang="ru-RU" b="1"/>
                <a:t>спортивные</a:t>
              </a:r>
              <a:endParaRPr lang="en-US" altLang="ru-RU" b="1"/>
            </a:p>
          </p:txBody>
        </p:sp>
        <p:sp>
          <p:nvSpPr>
            <p:cNvPr id="30728" name="AutoShape 6"/>
            <p:cNvSpPr>
              <a:spLocks noChangeArrowheads="1"/>
            </p:cNvSpPr>
            <p:nvPr/>
          </p:nvSpPr>
          <p:spPr bwMode="auto">
            <a:xfrm rot="5432887">
              <a:off x="1735" y="1111"/>
              <a:ext cx="962" cy="908"/>
            </a:xfrm>
            <a:prstGeom prst="hexagon">
              <a:avLst>
                <a:gd name="adj" fmla="val 26487"/>
                <a:gd name="vf" fmla="val 115470"/>
              </a:avLst>
            </a:prstGeom>
            <a:gradFill rotWithShape="1">
              <a:gsLst>
                <a:gs pos="0">
                  <a:srgbClr val="004747"/>
                </a:gs>
                <a:gs pos="50000">
                  <a:srgbClr val="009999"/>
                </a:gs>
                <a:gs pos="100000">
                  <a:srgbClr val="004747"/>
                </a:gs>
              </a:gsLst>
              <a:lin ang="2700000" scaled="1"/>
            </a:gradFill>
            <a:ln w="9525">
              <a:miter lim="800000"/>
              <a:headEnd/>
              <a:tailEnd/>
            </a:ln>
            <a:scene3d>
              <a:camera prst="legacyObliqueTopLeft">
                <a:rot lat="21299981" lon="20999981" rev="0"/>
              </a:camera>
              <a:lightRig rig="legacyFlat3" dir="t"/>
            </a:scene3d>
            <a:sp3d extrusionH="430200" prstMaterial="legacyMatte">
              <a:bevelT w="13500" h="13500" prst="angle"/>
              <a:bevelB w="13500" h="13500" prst="angle"/>
              <a:extrusionClr>
                <a:srgbClr val="009999"/>
              </a:extrusionClr>
            </a:sp3d>
          </p:spPr>
          <p:txBody>
            <a:bodyPr rot="10800000" vert="eaVert" wrap="none" anchor="ctr">
              <a:flatTx/>
            </a:bodyPr>
            <a:lstStyle/>
            <a:p>
              <a:pPr algn="ctr" eaLnBrk="0" hangingPunct="0"/>
              <a:r>
                <a:rPr lang="ru-RU" altLang="ru-RU" b="1"/>
                <a:t>Медицинские</a:t>
              </a:r>
              <a:endParaRPr lang="en-US" altLang="ru-RU" b="1"/>
            </a:p>
          </p:txBody>
        </p:sp>
        <p:sp>
          <p:nvSpPr>
            <p:cNvPr id="30729" name="AutoShape 7"/>
            <p:cNvSpPr>
              <a:spLocks noChangeArrowheads="1"/>
            </p:cNvSpPr>
            <p:nvPr/>
          </p:nvSpPr>
          <p:spPr bwMode="auto">
            <a:xfrm rot="5432887">
              <a:off x="1783" y="2581"/>
              <a:ext cx="962" cy="908"/>
            </a:xfrm>
            <a:prstGeom prst="hexagon">
              <a:avLst>
                <a:gd name="adj" fmla="val 26487"/>
                <a:gd name="vf" fmla="val 115470"/>
              </a:avLst>
            </a:prstGeom>
            <a:gradFill rotWithShape="1">
              <a:gsLst>
                <a:gs pos="0">
                  <a:srgbClr val="004747"/>
                </a:gs>
                <a:gs pos="50000">
                  <a:srgbClr val="009999"/>
                </a:gs>
                <a:gs pos="100000">
                  <a:srgbClr val="004747"/>
                </a:gs>
              </a:gsLst>
              <a:lin ang="2700000" scaled="1"/>
            </a:gradFill>
            <a:ln w="9525">
              <a:miter lim="800000"/>
              <a:headEnd/>
              <a:tailEnd/>
            </a:ln>
            <a:scene3d>
              <a:camera prst="legacyObliqueTopLeft">
                <a:rot lat="21299981" lon="20999981" rev="0"/>
              </a:camera>
              <a:lightRig rig="legacyFlat3" dir="t"/>
            </a:scene3d>
            <a:sp3d extrusionH="430200" prstMaterial="legacyMatte">
              <a:bevelT w="13500" h="13500" prst="angle"/>
              <a:bevelB w="13500" h="13500" prst="angle"/>
              <a:extrusionClr>
                <a:srgbClr val="009999"/>
              </a:extrusionClr>
            </a:sp3d>
          </p:spPr>
          <p:txBody>
            <a:bodyPr rot="10800000" vert="eaVert" wrap="none" anchor="ctr">
              <a:flatTx/>
            </a:bodyPr>
            <a:lstStyle/>
            <a:p>
              <a:pPr algn="ctr"/>
              <a:r>
                <a:rPr lang="ru-RU" altLang="ru-RU" b="1"/>
                <a:t>Социальное</a:t>
              </a:r>
            </a:p>
            <a:p>
              <a:pPr algn="ctr"/>
              <a:r>
                <a:rPr lang="ru-RU" altLang="ru-RU" b="1"/>
                <a:t>партнерство</a:t>
              </a:r>
              <a:endParaRPr lang="en-US" altLang="ru-RU" b="1"/>
            </a:p>
          </p:txBody>
        </p:sp>
        <p:sp>
          <p:nvSpPr>
            <p:cNvPr id="30730" name="AutoShape 8"/>
            <p:cNvSpPr>
              <a:spLocks noChangeArrowheads="1"/>
            </p:cNvSpPr>
            <p:nvPr/>
          </p:nvSpPr>
          <p:spPr bwMode="auto">
            <a:xfrm rot="5400000">
              <a:off x="1337" y="1858"/>
              <a:ext cx="962" cy="908"/>
            </a:xfrm>
            <a:prstGeom prst="hexagon">
              <a:avLst>
                <a:gd name="adj" fmla="val 26487"/>
                <a:gd name="vf" fmla="val 115470"/>
              </a:avLst>
            </a:prstGeom>
            <a:gradFill rotWithShape="1">
              <a:gsLst>
                <a:gs pos="0">
                  <a:srgbClr val="764718"/>
                </a:gs>
                <a:gs pos="50000">
                  <a:srgbClr val="FF9933"/>
                </a:gs>
                <a:gs pos="100000">
                  <a:srgbClr val="764718"/>
                </a:gs>
              </a:gsLst>
              <a:lin ang="2700000" scaled="1"/>
            </a:gradFill>
            <a:ln w="9525">
              <a:miter lim="800000"/>
              <a:headEnd/>
              <a:tailEnd/>
            </a:ln>
            <a:scene3d>
              <a:camera prst="legacyObliqueTopLeft">
                <a:rot lat="21299981" lon="20999981" rev="0"/>
              </a:camera>
              <a:lightRig rig="legacyFlat3" dir="t"/>
            </a:scene3d>
            <a:sp3d extrusionH="430200" prstMaterial="legacyMatte">
              <a:bevelT w="13500" h="13500" prst="angle"/>
              <a:bevelB w="13500" h="13500" prst="angle"/>
              <a:extrusionClr>
                <a:srgbClr val="FF9933"/>
              </a:extrusionClr>
            </a:sp3d>
          </p:spPr>
          <p:txBody>
            <a:bodyPr rot="10800000" vert="eaVert" wrap="none" anchor="ctr">
              <a:flatTx/>
            </a:bodyPr>
            <a:lstStyle/>
            <a:p>
              <a:pPr algn="ctr" eaLnBrk="0" hangingPunct="0"/>
              <a:r>
                <a:rPr lang="ru-RU" altLang="ru-RU" sz="1600" b="1"/>
                <a:t>Сетевая</a:t>
              </a:r>
            </a:p>
            <a:p>
              <a:pPr algn="ctr" eaLnBrk="0" hangingPunct="0"/>
              <a:r>
                <a:rPr lang="ru-RU" altLang="ru-RU" sz="1600" b="1"/>
                <a:t>форма</a:t>
              </a:r>
            </a:p>
            <a:p>
              <a:pPr algn="ctr" eaLnBrk="0" hangingPunct="0"/>
              <a:r>
                <a:rPr lang="ru-RU" altLang="ru-RU" sz="1600" b="1"/>
                <a:t>взаимодействия</a:t>
              </a:r>
            </a:p>
            <a:p>
              <a:pPr algn="ctr" eaLnBrk="0" hangingPunct="0"/>
              <a:r>
                <a:rPr lang="ru-RU" altLang="ru-RU" sz="1600" b="1"/>
                <a:t>организаций</a:t>
              </a:r>
              <a:endParaRPr lang="en-US" altLang="ru-RU" sz="1600" b="1"/>
            </a:p>
          </p:txBody>
        </p:sp>
        <p:sp>
          <p:nvSpPr>
            <p:cNvPr id="30731" name="AutoShape 9"/>
            <p:cNvSpPr>
              <a:spLocks noChangeArrowheads="1"/>
            </p:cNvSpPr>
            <p:nvPr/>
          </p:nvSpPr>
          <p:spPr bwMode="auto">
            <a:xfrm rot="5432887">
              <a:off x="907" y="1150"/>
              <a:ext cx="962" cy="908"/>
            </a:xfrm>
            <a:prstGeom prst="hexagon">
              <a:avLst>
                <a:gd name="adj" fmla="val 26487"/>
                <a:gd name="vf" fmla="val 115470"/>
              </a:avLst>
            </a:prstGeom>
            <a:gradFill rotWithShape="1">
              <a:gsLst>
                <a:gs pos="0">
                  <a:srgbClr val="295769"/>
                </a:gs>
                <a:gs pos="50000">
                  <a:srgbClr val="59BCE3"/>
                </a:gs>
                <a:gs pos="100000">
                  <a:srgbClr val="295769"/>
                </a:gs>
              </a:gsLst>
              <a:lin ang="2700000" scaled="1"/>
            </a:gradFill>
            <a:ln w="9525">
              <a:miter lim="800000"/>
              <a:headEnd/>
              <a:tailEnd/>
            </a:ln>
            <a:scene3d>
              <a:camera prst="legacyObliqueTopLeft">
                <a:rot lat="21299981" lon="20999981" rev="0"/>
              </a:camera>
              <a:lightRig rig="legacyFlat3" dir="t"/>
            </a:scene3d>
            <a:sp3d extrusionH="430200" prstMaterial="legacyMatte">
              <a:bevelT w="13500" h="13500" prst="angle"/>
              <a:bevelB w="13500" h="13500" prst="angle"/>
              <a:extrusionClr>
                <a:srgbClr val="59BCE3"/>
              </a:extrusionClr>
            </a:sp3d>
          </p:spPr>
          <p:txBody>
            <a:bodyPr rot="10800000" vert="eaVert" wrap="none" anchor="ctr">
              <a:flatTx/>
            </a:bodyPr>
            <a:lstStyle/>
            <a:p>
              <a:pPr algn="ctr"/>
              <a:r>
                <a:rPr lang="ru-RU" altLang="ru-RU" b="1"/>
                <a:t>Научные</a:t>
              </a:r>
              <a:endParaRPr lang="en-US" altLang="ru-RU" b="1"/>
            </a:p>
          </p:txBody>
        </p:sp>
        <p:sp>
          <p:nvSpPr>
            <p:cNvPr id="30732" name="AutoShape 10"/>
            <p:cNvSpPr>
              <a:spLocks noChangeArrowheads="1"/>
            </p:cNvSpPr>
            <p:nvPr/>
          </p:nvSpPr>
          <p:spPr bwMode="auto">
            <a:xfrm rot="5432887">
              <a:off x="940" y="2617"/>
              <a:ext cx="962" cy="908"/>
            </a:xfrm>
            <a:prstGeom prst="hexagon">
              <a:avLst>
                <a:gd name="adj" fmla="val 26487"/>
                <a:gd name="vf" fmla="val 115470"/>
              </a:avLst>
            </a:prstGeom>
            <a:gradFill rotWithShape="1">
              <a:gsLst>
                <a:gs pos="0">
                  <a:srgbClr val="295769"/>
                </a:gs>
                <a:gs pos="50000">
                  <a:srgbClr val="59BCE3"/>
                </a:gs>
                <a:gs pos="100000">
                  <a:srgbClr val="295769"/>
                </a:gs>
              </a:gsLst>
              <a:lin ang="2700000" scaled="1"/>
            </a:gradFill>
            <a:ln w="9525">
              <a:miter lim="800000"/>
              <a:headEnd/>
              <a:tailEnd/>
            </a:ln>
            <a:scene3d>
              <a:camera prst="legacyObliqueTopLeft">
                <a:rot lat="21299981" lon="20999981" rev="0"/>
              </a:camera>
              <a:lightRig rig="legacyFlat3" dir="t"/>
            </a:scene3d>
            <a:sp3d extrusionH="430200" prstMaterial="legacyMatte">
              <a:bevelT w="13500" h="13500" prst="angle"/>
              <a:bevelB w="13500" h="13500" prst="angle"/>
              <a:extrusionClr>
                <a:srgbClr val="59BCE3"/>
              </a:extrusionClr>
            </a:sp3d>
          </p:spPr>
          <p:txBody>
            <a:bodyPr rot="10800000" vert="eaVert" wrap="none" anchor="ctr">
              <a:flatTx/>
            </a:bodyPr>
            <a:lstStyle/>
            <a:p>
              <a:pPr algn="ctr"/>
              <a:r>
                <a:rPr lang="ru-RU" altLang="ru-RU" b="1"/>
                <a:t>Родительская</a:t>
              </a:r>
            </a:p>
            <a:p>
              <a:pPr algn="ctr"/>
              <a:r>
                <a:rPr lang="ru-RU" altLang="ru-RU" sz="1600" b="1"/>
                <a:t>общественность</a:t>
              </a:r>
              <a:endParaRPr lang="en-US" altLang="ru-RU" sz="1600" b="1"/>
            </a:p>
          </p:txBody>
        </p:sp>
        <p:sp>
          <p:nvSpPr>
            <p:cNvPr id="30733" name="AutoShape 11"/>
            <p:cNvSpPr>
              <a:spLocks noChangeArrowheads="1"/>
            </p:cNvSpPr>
            <p:nvPr/>
          </p:nvSpPr>
          <p:spPr bwMode="auto">
            <a:xfrm rot="5432887">
              <a:off x="501" y="1899"/>
              <a:ext cx="962" cy="908"/>
            </a:xfrm>
            <a:prstGeom prst="hexagon">
              <a:avLst>
                <a:gd name="adj" fmla="val 26487"/>
                <a:gd name="vf" fmla="val 115470"/>
              </a:avLst>
            </a:prstGeom>
            <a:gradFill rotWithShape="1">
              <a:gsLst>
                <a:gs pos="0">
                  <a:srgbClr val="004747"/>
                </a:gs>
                <a:gs pos="50000">
                  <a:srgbClr val="009999"/>
                </a:gs>
                <a:gs pos="100000">
                  <a:srgbClr val="004747"/>
                </a:gs>
              </a:gsLst>
              <a:lin ang="2700000" scaled="1"/>
            </a:gradFill>
            <a:ln w="9525">
              <a:miter lim="800000"/>
              <a:headEnd/>
              <a:tailEnd/>
            </a:ln>
            <a:scene3d>
              <a:camera prst="legacyObliqueTopLeft">
                <a:rot lat="21299981" lon="20999981" rev="0"/>
              </a:camera>
              <a:lightRig rig="legacyFlat3" dir="t"/>
            </a:scene3d>
            <a:sp3d extrusionH="430200" prstMaterial="legacyMatte">
              <a:bevelT w="13500" h="13500" prst="angle"/>
              <a:bevelB w="13500" h="13500" prst="angle"/>
              <a:extrusionClr>
                <a:srgbClr val="009999"/>
              </a:extrusionClr>
            </a:sp3d>
          </p:spPr>
          <p:txBody>
            <a:bodyPr rot="10800000" vert="eaVert" wrap="none" anchor="ctr">
              <a:flatTx/>
            </a:bodyPr>
            <a:lstStyle/>
            <a:p>
              <a:pPr algn="ctr"/>
              <a:r>
                <a:rPr lang="ru-RU" altLang="ru-RU" b="1"/>
                <a:t>Культурные</a:t>
              </a:r>
              <a:endParaRPr lang="en-US" altLang="ru-RU" b="1"/>
            </a:p>
          </p:txBody>
        </p:sp>
      </p:grpSp>
      <p:sp>
        <p:nvSpPr>
          <p:cNvPr id="30725" name="Text Box 12"/>
          <p:cNvSpPr txBox="1">
            <a:spLocks noChangeArrowheads="1"/>
          </p:cNvSpPr>
          <p:nvPr/>
        </p:nvSpPr>
        <p:spPr bwMode="auto">
          <a:xfrm>
            <a:off x="5362575" y="2093913"/>
            <a:ext cx="1841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/>
            <a:endParaRPr lang="ru-RU" altLang="ru-RU">
              <a:solidFill>
                <a:srgbClr val="FFFFFF"/>
              </a:solidFill>
            </a:endParaRPr>
          </a:p>
        </p:txBody>
      </p:sp>
      <p:sp>
        <p:nvSpPr>
          <p:cNvPr id="30726" name="Rectangle 13"/>
          <p:cNvSpPr>
            <a:spLocks noChangeArrowheads="1"/>
          </p:cNvSpPr>
          <p:nvPr/>
        </p:nvSpPr>
        <p:spPr bwMode="auto">
          <a:xfrm>
            <a:off x="5364163" y="1989138"/>
            <a:ext cx="2592387" cy="17700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en-US" altLang="ru-RU" sz="2800" b="1">
                <a:solidFill>
                  <a:srgbClr val="FFFFFF"/>
                </a:solidFill>
              </a:rPr>
              <a:t> </a:t>
            </a:r>
            <a:r>
              <a:rPr lang="ru-RU" altLang="ru-RU"/>
              <a:t>(статья 15 Закона «Об образовании в Российской Федерации )</a:t>
            </a:r>
          </a:p>
          <a:p>
            <a:pPr algn="ctr" eaLnBrk="0" hangingPunct="0"/>
            <a:endParaRPr lang="en-US" altLang="ru-RU" sz="2800" b="1">
              <a:solidFill>
                <a:srgbClr val="FFFFFF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Rectangle 2"/>
          <p:cNvSpPr>
            <a:spLocks noGrp="1"/>
          </p:cNvSpPr>
          <p:nvPr>
            <p:ph type="title"/>
          </p:nvPr>
        </p:nvSpPr>
        <p:spPr>
          <a:xfrm>
            <a:off x="468313" y="549275"/>
            <a:ext cx="8207375" cy="1143000"/>
          </a:xfrm>
        </p:spPr>
        <p:txBody>
          <a:bodyPr/>
          <a:lstStyle/>
          <a:p>
            <a:r>
              <a:rPr lang="ru-RU" sz="3600" dirty="0" smtClean="0">
                <a:solidFill>
                  <a:schemeClr val="bg1"/>
                </a:solidFill>
                <a:latin typeface="Arial" charset="0"/>
                <a:cs typeface="Arial" charset="0"/>
              </a:rPr>
              <a:t>Задачи организации сетевого взаимодействия</a:t>
            </a:r>
          </a:p>
        </p:txBody>
      </p:sp>
      <p:sp>
        <p:nvSpPr>
          <p:cNvPr id="83971" name="Rectangle 3"/>
          <p:cNvSpPr>
            <a:spLocks noGrp="1"/>
          </p:cNvSpPr>
          <p:nvPr>
            <p:ph type="body" idx="1"/>
          </p:nvPr>
        </p:nvSpPr>
        <p:spPr>
          <a:xfrm>
            <a:off x="457200" y="2357430"/>
            <a:ext cx="8229600" cy="4000528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ru-RU" sz="2400" dirty="0" smtClean="0">
                <a:latin typeface="Calibri" pitchFamily="34" charset="0"/>
              </a:rPr>
              <a:t>изучить современное состояние и опыт инновационной деятельности на федеральном, региональном и институциональном </a:t>
            </a:r>
            <a:r>
              <a:rPr lang="ru-RU" sz="2400" dirty="0" smtClean="0">
                <a:latin typeface="Calibri" pitchFamily="34" charset="0"/>
              </a:rPr>
              <a:t>уровнях</a:t>
            </a:r>
            <a:endParaRPr lang="ru-RU" sz="2400" dirty="0" smtClean="0">
              <a:latin typeface="Calibri" pitchFamily="34" charset="0"/>
            </a:endParaRPr>
          </a:p>
          <a:p>
            <a:pPr>
              <a:lnSpc>
                <a:spcPct val="80000"/>
              </a:lnSpc>
            </a:pPr>
            <a:r>
              <a:rPr lang="ru-RU" sz="2400" dirty="0" smtClean="0">
                <a:latin typeface="Calibri" pitchFamily="34" charset="0"/>
              </a:rPr>
              <a:t>определить основные направления практико-ориентированного научного поиска в контексте сетевого взаимодействия образовательных организаций как по горизонтали, так и по </a:t>
            </a:r>
            <a:r>
              <a:rPr lang="ru-RU" sz="2400" dirty="0" smtClean="0">
                <a:latin typeface="Calibri" pitchFamily="34" charset="0"/>
              </a:rPr>
              <a:t>вертикали</a:t>
            </a:r>
            <a:endParaRPr lang="ru-RU" sz="2400" dirty="0" smtClean="0">
              <a:latin typeface="Calibri" pitchFamily="34" charset="0"/>
            </a:endParaRPr>
          </a:p>
          <a:p>
            <a:pPr>
              <a:lnSpc>
                <a:spcPct val="80000"/>
              </a:lnSpc>
            </a:pPr>
            <a:r>
              <a:rPr lang="ru-RU" sz="2400" dirty="0" smtClean="0">
                <a:latin typeface="Calibri" pitchFamily="34" charset="0"/>
              </a:rPr>
              <a:t>использовать опыт организации инновационной деятельности педагогических вузов Поволжья и Урала (ПГГПУ, </a:t>
            </a:r>
            <a:r>
              <a:rPr lang="ru-RU" sz="2400" dirty="0" err="1" smtClean="0">
                <a:latin typeface="Calibri" pitchFamily="34" charset="0"/>
              </a:rPr>
              <a:t>ЧелГПУ</a:t>
            </a:r>
            <a:r>
              <a:rPr lang="ru-RU" sz="2400" dirty="0" smtClean="0">
                <a:latin typeface="Calibri" pitchFamily="34" charset="0"/>
              </a:rPr>
              <a:t>, БГПУ) в соответствии с соглашением о создании сетевого педагогического </a:t>
            </a:r>
            <a:r>
              <a:rPr lang="ru-RU" sz="2400" dirty="0" smtClean="0">
                <a:latin typeface="Calibri" pitchFamily="34" charset="0"/>
              </a:rPr>
              <a:t>университета</a:t>
            </a:r>
            <a:endParaRPr lang="ru-RU" sz="2400" dirty="0" smtClean="0">
              <a:latin typeface="Calibri" pitchFamily="34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Origin</Template>
  <TotalTime>513</TotalTime>
  <Words>591</Words>
  <Application>Microsoft Office PowerPoint</Application>
  <PresentationFormat>Экран (4:3)</PresentationFormat>
  <Paragraphs>79</Paragraphs>
  <Slides>23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4" baseType="lpstr">
      <vt:lpstr>Тема Office</vt:lpstr>
      <vt:lpstr>  Пермский педагогический журнал как одна из форм трансляции результатов сетевого взаимодействия педагогических инициатив</vt:lpstr>
      <vt:lpstr>Аннотация к «Пермскому педагогическому журналу» №7</vt:lpstr>
      <vt:lpstr>Содержание «Пермского  педагогического журнала» № 7</vt:lpstr>
      <vt:lpstr>Сеть инновационных  образовательных учреждений  </vt:lpstr>
      <vt:lpstr>Преимущественные возможности сетевой организации инновационных процессов</vt:lpstr>
      <vt:lpstr>http://pspu.ru/university/universitetskij-okrug-pggpu/materialy-okruga </vt:lpstr>
      <vt:lpstr>Основные отличия сетевых инноваций</vt:lpstr>
      <vt:lpstr>Участники сетевой формы инновации</vt:lpstr>
      <vt:lpstr>Задачи организации сетевого взаимодействия</vt:lpstr>
      <vt:lpstr>Задачи организации сетевого взаимодействия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Трансляция опыта инновационной деятельности (Пермь, Новоуральск)</vt:lpstr>
      <vt:lpstr>Слайд 19</vt:lpstr>
      <vt:lpstr>Слайд 20</vt:lpstr>
      <vt:lpstr>Слайд 21</vt:lpstr>
      <vt:lpstr>Перспективы развития журнала</vt:lpstr>
      <vt:lpstr>Слайд 23</vt:lpstr>
    </vt:vector>
  </TitlesOfParts>
  <Company>DG Win&amp;Soft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днс</dc:creator>
  <cp:lastModifiedBy>admin</cp:lastModifiedBy>
  <cp:revision>43</cp:revision>
  <dcterms:created xsi:type="dcterms:W3CDTF">2013-10-16T06:54:36Z</dcterms:created>
  <dcterms:modified xsi:type="dcterms:W3CDTF">2016-02-20T14:17:53Z</dcterms:modified>
</cp:coreProperties>
</file>