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0" r:id="rId3"/>
    <p:sldId id="259" r:id="rId4"/>
    <p:sldId id="262" r:id="rId5"/>
    <p:sldId id="264" r:id="rId6"/>
    <p:sldId id="263" r:id="rId7"/>
    <p:sldId id="265" r:id="rId8"/>
    <p:sldId id="261" r:id="rId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D485B"/>
    <a:srgbClr val="DEDE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0665" autoAdjust="0"/>
    <p:restoredTop sz="94660"/>
  </p:normalViewPr>
  <p:slideViewPr>
    <p:cSldViewPr>
      <p:cViewPr varScale="1">
        <p:scale>
          <a:sx n="56" d="100"/>
          <a:sy n="56" d="100"/>
        </p:scale>
        <p:origin x="-78" y="-3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днс\Documents\PR\Семинар по медиаплану\плашка 4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>
                <a:solidFill>
                  <a:srgbClr val="4D485B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01806B-3879-4E81-8DC1-E39BC20AAA9F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51271B-43D6-417F-8A4D-3451964C25C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F3F8E5-D635-4E80-864E-E906900DD0FB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506D80-D0DB-4F62-9F84-5B3B84DF93F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BB8733-4810-4707-9D30-F997686E1BBA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4110FD-DD5F-406E-983B-43867D1FC5D6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5"/>
            <a:ext cx="8208912" cy="1070992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831172-4CE7-450E-A95F-478769B8BAF2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9B31200-DF46-4A34-829E-732E209F1EAD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C108232-2D34-4ACD-9391-A3EF0EEF77D4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CDE7BCC-9523-4ECD-AB6B-E0F2105F24F7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209331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3"/>
            <a:ext cx="4038600" cy="4209331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0DF14-8C80-47EC-B5A4-9353199CC109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D51C0F5-9933-4299-BBBA-9663A8F3E592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5"/>
            <a:ext cx="8280920" cy="1070992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5" y="1916832"/>
            <a:ext cx="4040188" cy="567754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564904"/>
            <a:ext cx="4040188" cy="3561258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10" y="1916832"/>
            <a:ext cx="4041775" cy="567754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564904"/>
            <a:ext cx="4041775" cy="3561259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5ED88A-AC35-4E5F-83DA-A3863BCD938E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DC9EF4-B30A-474A-9F22-D9949D33CEA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66922A-ED32-4812-8DF7-6CAFC461B25F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B6A666-ED39-41B0-8581-1626AC62542A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EBB499-312D-4367-817E-A8374A98F4C8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01A393-84C7-4F58-B28C-42647CDCCF9E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920880" cy="946026"/>
          </a:xfrm>
        </p:spPr>
        <p:txBody>
          <a:bodyPr anchor="b">
            <a:normAutofit/>
          </a:bodyPr>
          <a:lstStyle>
            <a:lvl1pPr algn="ctr">
              <a:defRPr sz="4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844825"/>
            <a:ext cx="5111751" cy="4281339"/>
          </a:xfrm>
        </p:spPr>
        <p:txBody>
          <a:bodyPr/>
          <a:lstStyle>
            <a:lvl1pPr>
              <a:defRPr sz="32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0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916833"/>
            <a:ext cx="3008313" cy="4209331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6072A0-DF62-4909-AA6A-06546B4E000E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194C18-8F94-41F5-A6FC-01F312D9CF4F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днс\Documents\PR\Семинар по медиаплану\Рисунок2.jpg"/>
          <p:cNvPicPr>
            <a:picLocks noChangeAspect="1" noChangeArrowheads="1"/>
          </p:cNvPicPr>
          <p:nvPr userDrawn="1"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908050"/>
            <a:ext cx="91440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0591154-62D6-4885-9276-1AA2FB75028A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865A356-1332-486D-91F4-6C4AFD28195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днс\Documents\PR\Семинар по медиаплану\плашка 5.jpg"/>
          <p:cNvPicPr>
            <a:picLocks noChangeAspect="1" noChangeArrowheads="1"/>
          </p:cNvPicPr>
          <p:nvPr userDrawn="1"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 descr="C:\Users\днс\Documents\PR\Семинар по медиаплану\Рисунок2.jpg"/>
          <p:cNvPicPr>
            <a:picLocks noChangeAspect="1" noChangeArrowheads="1"/>
          </p:cNvPicPr>
          <p:nvPr userDrawn="1"/>
        </p:nvPicPr>
        <p:blipFill>
          <a:blip r:embed="rId14"/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smtClean="0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916113"/>
            <a:ext cx="82296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60B8869-2968-430E-AE0E-B2765BC98A18}" type="datetimeFigureOut">
              <a:rPr lang="ru-RU"/>
              <a:pPr>
                <a:defRPr/>
              </a:pPr>
              <a:t>24.02.2016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3D33B5E-015F-4E30-B0BD-1BF58F6FB9DC}" type="slidenum">
              <a:rPr lang="ru-RU"/>
              <a:pPr>
                <a:defRPr/>
              </a:pPr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61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DEDEDD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D485B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4D485B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D485B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D485B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4D485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Заголовок 1"/>
          <p:cNvSpPr>
            <a:spLocks noGrp="1"/>
          </p:cNvSpPr>
          <p:nvPr>
            <p:ph type="ctrTitle"/>
          </p:nvPr>
        </p:nvSpPr>
        <p:spPr>
          <a:xfrm>
            <a:off x="0" y="1989138"/>
            <a:ext cx="8893175" cy="3027362"/>
          </a:xfrm>
        </p:spPr>
        <p:txBody>
          <a:bodyPr/>
          <a:lstStyle/>
          <a:p>
            <a:pPr eaLnBrk="1" hangingPunct="1"/>
            <a:r>
              <a:rPr lang="ru-RU" sz="6000" b="1" smtClean="0">
                <a:solidFill>
                  <a:schemeClr val="tx1"/>
                </a:solidFill>
                <a:latin typeface="Arial" charset="0"/>
                <a:cs typeface="Arial" charset="0"/>
              </a:rPr>
              <a:t>Клуб педагогов-исследователей</a:t>
            </a:r>
            <a:r>
              <a:rPr lang="ru-RU" smtClean="0">
                <a:solidFill>
                  <a:srgbClr val="DEDEDD"/>
                </a:solidFill>
                <a:latin typeface="Arial" charset="0"/>
                <a:cs typeface="Arial" charset="0"/>
              </a:rPr>
              <a:t> 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23850" y="5157788"/>
            <a:ext cx="8524875" cy="769937"/>
          </a:xfrm>
        </p:spPr>
        <p:txBody>
          <a:bodyPr/>
          <a:lstStyle/>
          <a:p>
            <a:pPr eaLnBrk="1" hangingPunct="1"/>
            <a:r>
              <a:rPr lang="ru-RU" sz="2800" b="1" smtClean="0">
                <a:solidFill>
                  <a:schemeClr val="tx1"/>
                </a:solidFill>
                <a:latin typeface="Calibri" pitchFamily="34" charset="0"/>
                <a:cs typeface="Arial" charset="0"/>
              </a:rPr>
              <a:t>Косолапова Лариса Александровна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3"/>
          <p:cNvSpPr>
            <a:spLocks noGrp="1"/>
          </p:cNvSpPr>
          <p:nvPr>
            <p:ph type="body" idx="1"/>
          </p:nvPr>
        </p:nvSpPr>
        <p:spPr>
          <a:xfrm>
            <a:off x="0" y="2465388"/>
            <a:ext cx="9144000" cy="3916362"/>
          </a:xfrm>
        </p:spPr>
        <p:txBody>
          <a:bodyPr/>
          <a:lstStyle/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3600" smtClean="0">
                <a:solidFill>
                  <a:schemeClr val="tx1"/>
                </a:solidFill>
                <a:latin typeface="Arial" charset="0"/>
              </a:rPr>
              <a:t>Профессионально-исследовательскоая деятельность: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</a:rPr>
              <a:t>цель и результат          практические задачи обучения, воспитания, развития личности, </a:t>
            </a:r>
          </a:p>
          <a:p>
            <a:pPr>
              <a:lnSpc>
                <a:spcPct val="90000"/>
              </a:lnSpc>
            </a:pPr>
            <a:endParaRPr lang="ru-RU" smtClean="0">
              <a:solidFill>
                <a:schemeClr val="tx1"/>
              </a:solidFill>
              <a:latin typeface="Calibri" pitchFamily="34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mtClean="0">
                <a:solidFill>
                  <a:schemeClr val="tx1"/>
                </a:solidFill>
                <a:latin typeface="Calibri" pitchFamily="34" charset="0"/>
              </a:rPr>
              <a:t> методология и методы               научно-педагогическая деятельность</a:t>
            </a:r>
          </a:p>
        </p:txBody>
      </p:sp>
      <p:sp>
        <p:nvSpPr>
          <p:cNvPr id="14339" name="Line 3"/>
          <p:cNvSpPr>
            <a:spLocks noChangeShapeType="1"/>
          </p:cNvSpPr>
          <p:nvPr/>
        </p:nvSpPr>
        <p:spPr bwMode="auto">
          <a:xfrm flipV="1">
            <a:off x="3276600" y="3789363"/>
            <a:ext cx="503238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  <p:sp>
        <p:nvSpPr>
          <p:cNvPr id="14340" name="Line 4"/>
          <p:cNvSpPr>
            <a:spLocks noChangeShapeType="1"/>
          </p:cNvSpPr>
          <p:nvPr/>
        </p:nvSpPr>
        <p:spPr bwMode="auto">
          <a:xfrm flipV="1">
            <a:off x="4500563" y="5373688"/>
            <a:ext cx="862012" cy="1587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3"/>
          <p:cNvSpPr>
            <a:spLocks noGrp="1"/>
          </p:cNvSpPr>
          <p:nvPr>
            <p:ph type="body" idx="1"/>
          </p:nvPr>
        </p:nvSpPr>
        <p:spPr>
          <a:xfrm>
            <a:off x="323850" y="1989138"/>
            <a:ext cx="8820150" cy="4868862"/>
          </a:xfrm>
        </p:spPr>
        <p:txBody>
          <a:bodyPr/>
          <a:lstStyle/>
          <a:p>
            <a:pPr>
              <a:buFont typeface="Arial" charset="0"/>
              <a:buNone/>
            </a:pPr>
            <a:r>
              <a:rPr lang="ru-RU" sz="4000" b="1" i="1" smtClean="0">
                <a:solidFill>
                  <a:schemeClr val="tx1"/>
                </a:solidFill>
                <a:latin typeface="Calibri" pitchFamily="34" charset="0"/>
              </a:rPr>
              <a:t>Принципы </a:t>
            </a:r>
            <a:r>
              <a:rPr lang="ru-RU" sz="4000" b="1" smtClean="0">
                <a:solidFill>
                  <a:schemeClr val="tx1"/>
                </a:solidFill>
                <a:latin typeface="Calibri" pitchFamily="34" charset="0"/>
              </a:rPr>
              <a:t>работы «Клуба педагогов-исследователей»:</a:t>
            </a:r>
          </a:p>
          <a:p>
            <a:pPr>
              <a:buFont typeface="Arial" charset="0"/>
              <a:buNone/>
            </a:pPr>
            <a:endParaRPr lang="ru-RU" sz="4000" b="1" smtClean="0">
              <a:solidFill>
                <a:schemeClr val="tx1"/>
              </a:solidFill>
              <a:latin typeface="Calibri" pitchFamily="34" charset="0"/>
            </a:endParaRPr>
          </a:p>
          <a:p>
            <a:r>
              <a:rPr lang="ru-RU" sz="3600" b="1" smtClean="0">
                <a:solidFill>
                  <a:schemeClr val="tx1"/>
                </a:solidFill>
                <a:latin typeface="Calibri" pitchFamily="34" charset="0"/>
              </a:rPr>
              <a:t>добровольности, </a:t>
            </a:r>
          </a:p>
          <a:p>
            <a:r>
              <a:rPr lang="ru-RU" sz="3600" b="1" smtClean="0">
                <a:solidFill>
                  <a:schemeClr val="tx1"/>
                </a:solidFill>
                <a:latin typeface="Calibri" pitchFamily="34" charset="0"/>
              </a:rPr>
              <a:t>саморазвития личности в насыщенном образовательном пространстве,</a:t>
            </a:r>
          </a:p>
          <a:p>
            <a:r>
              <a:rPr lang="ru-RU" sz="3600" b="1" smtClean="0">
                <a:solidFill>
                  <a:schemeClr val="tx1"/>
                </a:solidFill>
                <a:latin typeface="Calibri" pitchFamily="34" charset="0"/>
              </a:rPr>
              <a:t>практикоориентированности.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/>
          </p:cNvSpPr>
          <p:nvPr>
            <p:ph type="title"/>
          </p:nvPr>
        </p:nvSpPr>
        <p:spPr>
          <a:xfrm>
            <a:off x="0" y="620713"/>
            <a:ext cx="9396413" cy="1143000"/>
          </a:xfrm>
        </p:spPr>
        <p:txBody>
          <a:bodyPr/>
          <a:lstStyle/>
          <a:p>
            <a:r>
              <a:rPr lang="ru-RU" sz="2800" b="1" smtClean="0">
                <a:solidFill>
                  <a:schemeClr val="bg1"/>
                </a:solidFill>
                <a:latin typeface="Arial" charset="0"/>
                <a:cs typeface="Arial" charset="0"/>
              </a:rPr>
              <a:t>Цель </a:t>
            </a:r>
            <a:r>
              <a:rPr lang="ru-RU" sz="2800" smtClean="0">
                <a:solidFill>
                  <a:schemeClr val="bg1"/>
                </a:solidFill>
                <a:latin typeface="Arial" charset="0"/>
                <a:cs typeface="Arial" charset="0"/>
              </a:rPr>
              <a:t>деятельности Клуба педагогов-исследователей</a:t>
            </a:r>
            <a:r>
              <a:rPr lang="ru-RU" sz="2800" b="1" smtClean="0">
                <a:solidFill>
                  <a:schemeClr val="bg1"/>
                </a:solidFill>
                <a:latin typeface="Arial" charset="0"/>
                <a:cs typeface="Arial" charset="0"/>
              </a:rPr>
              <a:t>:</a:t>
            </a:r>
          </a:p>
        </p:txBody>
      </p:sp>
      <p:sp>
        <p:nvSpPr>
          <p:cNvPr id="19459" name="Rectangle 3"/>
          <p:cNvSpPr>
            <a:spLocks noGrp="1"/>
          </p:cNvSpPr>
          <p:nvPr>
            <p:ph type="body" idx="1"/>
          </p:nvPr>
        </p:nvSpPr>
        <p:spPr>
          <a:xfrm>
            <a:off x="0" y="1916113"/>
            <a:ext cx="9396413" cy="4752975"/>
          </a:xfrm>
        </p:spPr>
        <p:txBody>
          <a:bodyPr/>
          <a:lstStyle/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с</a:t>
            </a: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оздание насыщенного информационного пространства, стимулирующего профессионально-исследовательскую деятельность работников образовательных учреждений, направленную на качественное изменение системы образования.</a:t>
            </a:r>
            <a:endParaRPr lang="ru-RU" sz="2400" b="1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80000"/>
              </a:lnSpc>
              <a:buFont typeface="Arial" charset="0"/>
              <a:buNone/>
            </a:pP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Задачи:</a:t>
            </a:r>
            <a:endParaRPr lang="ru-RU" sz="240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Объединить творчески работающих педагогов Университетского округа ПГГПУ, сформировать сообщество педагогов-исследователей.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Оказать методическую помощь в разработке исследовательского проекта.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Организовать проведение научной экспертизы исследовательских проектов.</a:t>
            </a:r>
          </a:p>
          <a:p>
            <a:pPr>
              <a:lnSpc>
                <a:spcPct val="80000"/>
              </a:lnSpc>
            </a:pPr>
            <a:r>
              <a:rPr lang="ru-RU" sz="2400" smtClean="0">
                <a:solidFill>
                  <a:schemeClr val="tx1"/>
                </a:solidFill>
                <a:latin typeface="Arial" charset="0"/>
              </a:rPr>
              <a:t>Способствовать формированию исследовательской культуры педагогов.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smtClean="0">
                <a:solidFill>
                  <a:schemeClr val="bg1"/>
                </a:solidFill>
                <a:latin typeface="Arial" charset="0"/>
                <a:cs typeface="Arial" charset="0"/>
              </a:rPr>
              <a:t>Защитили диссертации в 2015 г.</a:t>
            </a:r>
          </a:p>
        </p:txBody>
      </p:sp>
      <p:sp>
        <p:nvSpPr>
          <p:cNvPr id="21507" name="Rectangle 3"/>
          <p:cNvSpPr>
            <a:spLocks noGrp="1"/>
          </p:cNvSpPr>
          <p:nvPr>
            <p:ph type="body" idx="1"/>
          </p:nvPr>
        </p:nvSpPr>
        <p:spPr>
          <a:xfrm>
            <a:off x="0" y="2647950"/>
            <a:ext cx="9144000" cy="2509838"/>
          </a:xfrm>
        </p:spPr>
        <p:txBody>
          <a:bodyPr/>
          <a:lstStyle/>
          <a:p>
            <a:r>
              <a:rPr lang="ru-RU" b="1" smtClean="0">
                <a:solidFill>
                  <a:schemeClr val="tx1"/>
                </a:solidFill>
                <a:latin typeface="Calibri" pitchFamily="34" charset="0"/>
              </a:rPr>
              <a:t>Груздева Ирина Викторовна </a:t>
            </a:r>
            <a:r>
              <a:rPr lang="ru-RU" smtClean="0">
                <a:solidFill>
                  <a:schemeClr val="tx1"/>
                </a:solidFill>
                <a:latin typeface="Calibri" pitchFamily="34" charset="0"/>
              </a:rPr>
              <a:t>( Гимназия №10)</a:t>
            </a:r>
          </a:p>
          <a:p>
            <a:r>
              <a:rPr lang="ru-RU" b="1" smtClean="0">
                <a:solidFill>
                  <a:schemeClr val="tx1"/>
                </a:solidFill>
                <a:latin typeface="Calibri" pitchFamily="34" charset="0"/>
              </a:rPr>
              <a:t>Макаренко Елена Витальевна </a:t>
            </a:r>
            <a:r>
              <a:rPr lang="ru-RU" smtClean="0">
                <a:solidFill>
                  <a:schemeClr val="tx1"/>
                </a:solidFill>
                <a:latin typeface="Calibri" pitchFamily="34" charset="0"/>
              </a:rPr>
              <a:t>(Школа «Точка») </a:t>
            </a:r>
          </a:p>
          <a:p>
            <a:r>
              <a:rPr lang="ru-RU" b="1" smtClean="0">
                <a:solidFill>
                  <a:schemeClr val="tx1"/>
                </a:solidFill>
                <a:latin typeface="Calibri" pitchFamily="34" charset="0"/>
              </a:rPr>
              <a:t>Арапова Светлана Андреевна</a:t>
            </a:r>
            <a:r>
              <a:rPr lang="ru-RU" smtClean="0">
                <a:solidFill>
                  <a:schemeClr val="tx1"/>
                </a:solidFill>
                <a:latin typeface="Calibri" pitchFamily="34" charset="0"/>
              </a:rPr>
              <a:t> (Гимназия 33)</a:t>
            </a:r>
          </a:p>
          <a:p>
            <a:endParaRPr lang="ru-RU" smtClean="0">
              <a:solidFill>
                <a:schemeClr val="tx1"/>
              </a:solidFill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sz="4400" smtClean="0">
                <a:solidFill>
                  <a:schemeClr val="bg1"/>
                </a:solidFill>
                <a:latin typeface="Arial" charset="0"/>
                <a:cs typeface="Arial" charset="0"/>
              </a:rPr>
              <a:t>Аспиранты ПГГПУ</a:t>
            </a:r>
          </a:p>
        </p:txBody>
      </p:sp>
      <p:sp>
        <p:nvSpPr>
          <p:cNvPr id="20483" name="Rectangle 3"/>
          <p:cNvSpPr>
            <a:spLocks noGrp="1"/>
          </p:cNvSpPr>
          <p:nvPr>
            <p:ph type="body" idx="1"/>
          </p:nvPr>
        </p:nvSpPr>
        <p:spPr>
          <a:xfrm>
            <a:off x="0" y="1844675"/>
            <a:ext cx="9144000" cy="421005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2011-2015 – 2 </a:t>
            </a:r>
          </a:p>
          <a:p>
            <a:pPr>
              <a:lnSpc>
                <a:spcPct val="90000"/>
              </a:lnSpc>
            </a:pP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2012-2016 – 3</a:t>
            </a:r>
          </a:p>
          <a:p>
            <a:pPr>
              <a:lnSpc>
                <a:spcPct val="90000"/>
              </a:lnSpc>
            </a:pP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2014-2018 – 4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endParaRPr lang="ru-RU" sz="2800" smtClean="0">
              <a:solidFill>
                <a:schemeClr val="tx1"/>
              </a:solidFill>
              <a:latin typeface="Arial" charset="0"/>
            </a:endParaRP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Рекомендованы к поступлению в аспирантуру</a:t>
            </a:r>
          </a:p>
          <a:p>
            <a:pPr>
              <a:lnSpc>
                <a:spcPct val="90000"/>
              </a:lnSpc>
              <a:buFont typeface="Arial" charset="0"/>
              <a:buNone/>
            </a:pPr>
            <a:r>
              <a:rPr lang="ru-RU" sz="2800" smtClean="0">
                <a:solidFill>
                  <a:schemeClr val="tx1"/>
                </a:solidFill>
                <a:latin typeface="Arial" charset="0"/>
              </a:rPr>
              <a:t> в 2015 г.: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solidFill>
                  <a:schemeClr val="tx1"/>
                </a:solidFill>
                <a:latin typeface="Calibri" pitchFamily="34" charset="0"/>
              </a:rPr>
              <a:t>Беляева Виктория Александровна</a:t>
            </a:r>
            <a:r>
              <a:rPr lang="ru-RU" sz="2800" smtClean="0">
                <a:solidFill>
                  <a:schemeClr val="tx1"/>
                </a:solidFill>
                <a:latin typeface="Calibri" pitchFamily="34" charset="0"/>
              </a:rPr>
              <a:t>, 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solidFill>
                  <a:schemeClr val="tx1"/>
                </a:solidFill>
                <a:latin typeface="Calibri" pitchFamily="34" charset="0"/>
              </a:rPr>
              <a:t>Жигулёва Людмила Юрьевна</a:t>
            </a:r>
            <a:r>
              <a:rPr lang="ru-RU" sz="2800" smtClean="0">
                <a:solidFill>
                  <a:schemeClr val="tx1"/>
                </a:solidFill>
                <a:latin typeface="Calibri" pitchFamily="34" charset="0"/>
              </a:rPr>
              <a:t>,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solidFill>
                  <a:schemeClr val="tx1"/>
                </a:solidFill>
                <a:latin typeface="Calibri" pitchFamily="34" charset="0"/>
              </a:rPr>
              <a:t>Перевозчикова Людмила Владимировна</a:t>
            </a:r>
            <a:r>
              <a:rPr lang="ru-RU" sz="2800" smtClean="0">
                <a:solidFill>
                  <a:schemeClr val="tx1"/>
                </a:solidFill>
                <a:latin typeface="Calibri" pitchFamily="34" charset="0"/>
              </a:rPr>
              <a:t>, </a:t>
            </a:r>
          </a:p>
          <a:p>
            <a:pPr>
              <a:lnSpc>
                <a:spcPct val="90000"/>
              </a:lnSpc>
            </a:pPr>
            <a:r>
              <a:rPr lang="ru-RU" sz="2800" b="1" i="1" smtClean="0">
                <a:solidFill>
                  <a:schemeClr val="tx1"/>
                </a:solidFill>
                <a:latin typeface="Calibri" pitchFamily="34" charset="0"/>
              </a:rPr>
              <a:t>Таборова Ксения Сергеевна</a:t>
            </a:r>
            <a:r>
              <a:rPr lang="ru-RU" sz="2800" smtClean="0">
                <a:solidFill>
                  <a:schemeClr val="tx1"/>
                </a:solidFill>
                <a:latin typeface="Calibri" pitchFamily="34" charset="0"/>
              </a:rPr>
              <a:t> 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endParaRPr lang="ru-RU" sz="4400" smtClean="0">
              <a:latin typeface="Arial" charset="0"/>
              <a:cs typeface="Arial" charset="0"/>
            </a:endParaRPr>
          </a:p>
        </p:txBody>
      </p:sp>
      <p:sp>
        <p:nvSpPr>
          <p:cNvPr id="22531" name="Rectangle 3"/>
          <p:cNvSpPr>
            <a:spLocks noGrp="1"/>
          </p:cNvSpPr>
          <p:nvPr>
            <p:ph type="body" idx="1"/>
          </p:nvPr>
        </p:nvSpPr>
        <p:spPr>
          <a:xfrm>
            <a:off x="0" y="1916113"/>
            <a:ext cx="8964613" cy="4210050"/>
          </a:xfrm>
        </p:spPr>
        <p:txBody>
          <a:bodyPr/>
          <a:lstStyle/>
          <a:p>
            <a:endParaRPr lang="ru-RU" smtClean="0">
              <a:latin typeface="Calibri" pitchFamily="34" charset="0"/>
            </a:endParaRPr>
          </a:p>
          <a:p>
            <a:r>
              <a:rPr lang="ru-RU" smtClean="0">
                <a:solidFill>
                  <a:schemeClr val="tx1"/>
                </a:solidFill>
                <a:latin typeface="Arial" charset="0"/>
              </a:rPr>
              <a:t>Наши планы </a:t>
            </a:r>
          </a:p>
          <a:p>
            <a:r>
              <a:rPr lang="ru-RU" smtClean="0">
                <a:solidFill>
                  <a:schemeClr val="tx1"/>
                </a:solidFill>
                <a:latin typeface="Arial" charset="0"/>
              </a:rPr>
              <a:t>Поддержка образовательной организации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>
            <a:spLocks noGrp="1"/>
          </p:cNvSpPr>
          <p:nvPr>
            <p:ph type="body" idx="1"/>
          </p:nvPr>
        </p:nvSpPr>
        <p:spPr>
          <a:xfrm>
            <a:off x="0" y="2205038"/>
            <a:ext cx="9144000" cy="4210050"/>
          </a:xfrm>
        </p:spPr>
        <p:txBody>
          <a:bodyPr/>
          <a:lstStyle/>
          <a:p>
            <a:pPr algn="ctr">
              <a:buFont typeface="Arial" charset="0"/>
              <a:buNone/>
            </a:pPr>
            <a:r>
              <a:rPr lang="ru-RU" b="1" smtClean="0">
                <a:solidFill>
                  <a:schemeClr val="tx1"/>
                </a:solidFill>
                <a:latin typeface="Arial" charset="0"/>
                <a:cs typeface="Arial" charset="0"/>
              </a:rPr>
              <a:t>Косолапова Лариса Александровна </a:t>
            </a:r>
          </a:p>
          <a:p>
            <a:pPr algn="ctr">
              <a:buFont typeface="Arial" charset="0"/>
              <a:buNone/>
            </a:pPr>
            <a:r>
              <a:rPr lang="ru-RU" sz="2400" b="1" smtClean="0">
                <a:solidFill>
                  <a:schemeClr val="tx1"/>
                </a:solidFill>
                <a:latin typeface="Arial" charset="0"/>
                <a:cs typeface="Arial" charset="0"/>
              </a:rPr>
              <a:t>доктор педагогических наук, </a:t>
            </a:r>
            <a:r>
              <a:rPr lang="ru-RU" sz="2400" b="1" smtClean="0">
                <a:solidFill>
                  <a:schemeClr val="tx1"/>
                </a:solidFill>
                <a:latin typeface="Arial" charset="0"/>
              </a:rPr>
              <a:t>зав.кафедрой педагогики</a:t>
            </a:r>
          </a:p>
          <a:p>
            <a:pPr algn="ctr">
              <a:buFont typeface="Arial" charset="0"/>
              <a:buNone/>
            </a:pPr>
            <a:endParaRPr lang="ru-RU" sz="2400" b="1" smtClean="0">
              <a:solidFill>
                <a:schemeClr val="tx1"/>
              </a:solidFill>
              <a:latin typeface="Arial" charset="0"/>
              <a:cs typeface="Arial" charset="0"/>
            </a:endParaRP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chemeClr val="tx1"/>
                </a:solidFill>
                <a:latin typeface="Arial" charset="0"/>
              </a:rPr>
              <a:t>тел</a:t>
            </a:r>
            <a:r>
              <a:rPr lang="en-US" b="1" smtClean="0">
                <a:solidFill>
                  <a:schemeClr val="tx1"/>
                </a:solidFill>
                <a:latin typeface="Arial" charset="0"/>
              </a:rPr>
              <a:t>.:</a:t>
            </a:r>
            <a:r>
              <a:rPr lang="ru-RU" b="1" smtClean="0">
                <a:solidFill>
                  <a:schemeClr val="tx1"/>
                </a:solidFill>
                <a:latin typeface="Arial" charset="0"/>
              </a:rPr>
              <a:t> 2 190 723</a:t>
            </a:r>
          </a:p>
          <a:p>
            <a:pPr algn="ctr">
              <a:buFont typeface="Arial" charset="0"/>
              <a:buNone/>
            </a:pPr>
            <a:r>
              <a:rPr lang="ru-RU" b="1" smtClean="0">
                <a:solidFill>
                  <a:schemeClr val="tx1"/>
                </a:solidFill>
                <a:latin typeface="Arial" charset="0"/>
              </a:rPr>
              <a:t>8</a:t>
            </a:r>
            <a:r>
              <a:rPr lang="en-US" b="1" smtClean="0">
                <a:solidFill>
                  <a:schemeClr val="tx1"/>
                </a:solidFill>
                <a:latin typeface="Arial" charset="0"/>
              </a:rPr>
              <a:t> 919 47 48 346</a:t>
            </a:r>
          </a:p>
          <a:p>
            <a:pPr algn="ctr">
              <a:buFont typeface="Arial" charset="0"/>
              <a:buNone/>
            </a:pPr>
            <a:r>
              <a:rPr lang="en-US" b="1" smtClean="0">
                <a:solidFill>
                  <a:schemeClr val="tx1"/>
                </a:solidFill>
                <a:latin typeface="Arial" charset="0"/>
              </a:rPr>
              <a:t>e-mail: pedagog@pspu.ru</a:t>
            </a:r>
            <a:endParaRPr lang="ru-RU" b="1" smtClean="0">
              <a:solidFill>
                <a:schemeClr val="tx1"/>
              </a:solidFill>
              <a:latin typeface="Arial" charset="0"/>
            </a:endParaRPr>
          </a:p>
          <a:p>
            <a:pPr algn="ctr">
              <a:buFont typeface="Arial" charset="0"/>
              <a:buNone/>
            </a:pPr>
            <a:r>
              <a:rPr lang="en-US" b="1" smtClean="0">
                <a:solidFill>
                  <a:schemeClr val="tx1"/>
                </a:solidFill>
                <a:latin typeface="Arial" charset="0"/>
              </a:rPr>
              <a:t>la_kossolapova@list.ru</a:t>
            </a:r>
            <a:r>
              <a:rPr lang="ru-RU" smtClean="0">
                <a:solidFill>
                  <a:schemeClr val="tx1"/>
                </a:solidFill>
                <a:latin typeface="Arial" charset="0"/>
              </a:rPr>
              <a:t>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262</TotalTime>
  <Words>155</Words>
  <Application>Microsoft Office PowerPoint</Application>
  <PresentationFormat>Экран (4:3)</PresentationFormat>
  <Paragraphs>43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3" baseType="lpstr">
      <vt:lpstr>Arial</vt:lpstr>
      <vt:lpstr>Calibri</vt:lpstr>
      <vt:lpstr>Тема Office</vt:lpstr>
      <vt:lpstr>Тема Office</vt:lpstr>
      <vt:lpstr>Тема Office</vt:lpstr>
      <vt:lpstr>Клуб педагогов-исследователей </vt:lpstr>
      <vt:lpstr>Слайд 2</vt:lpstr>
      <vt:lpstr>Слайд 3</vt:lpstr>
      <vt:lpstr>Цель деятельности Клуба педагогов-исследователей:</vt:lpstr>
      <vt:lpstr>Защитили диссертации в 2015 г.</vt:lpstr>
      <vt:lpstr>Аспиранты ПГГПУ</vt:lpstr>
      <vt:lpstr>Слайд 7</vt:lpstr>
      <vt:lpstr>Слайд 8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Larisa</cp:lastModifiedBy>
  <cp:revision>25</cp:revision>
  <dcterms:created xsi:type="dcterms:W3CDTF">2013-10-16T06:54:36Z</dcterms:created>
  <dcterms:modified xsi:type="dcterms:W3CDTF">2016-02-24T05:09:30Z</dcterms:modified>
</cp:coreProperties>
</file>